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0"/>
  </p:notesMasterIdLst>
  <p:sldIdLst>
    <p:sldId id="957" r:id="rId2"/>
    <p:sldId id="2261" r:id="rId3"/>
    <p:sldId id="2263" r:id="rId4"/>
    <p:sldId id="2265" r:id="rId5"/>
    <p:sldId id="2215" r:id="rId6"/>
    <p:sldId id="2870" r:id="rId7"/>
    <p:sldId id="2297" r:id="rId8"/>
    <p:sldId id="2218" r:id="rId9"/>
    <p:sldId id="2219" r:id="rId10"/>
    <p:sldId id="2260" r:id="rId11"/>
    <p:sldId id="2220" r:id="rId12"/>
    <p:sldId id="2221" r:id="rId13"/>
    <p:sldId id="2222" r:id="rId14"/>
    <p:sldId id="2284" r:id="rId15"/>
    <p:sldId id="2223" r:id="rId16"/>
    <p:sldId id="2286" r:id="rId17"/>
    <p:sldId id="2268" r:id="rId18"/>
    <p:sldId id="2270" r:id="rId19"/>
    <p:sldId id="2287" r:id="rId20"/>
    <p:sldId id="2274" r:id="rId21"/>
    <p:sldId id="2275" r:id="rId22"/>
    <p:sldId id="2279" r:id="rId23"/>
    <p:sldId id="2291" r:id="rId24"/>
    <p:sldId id="2259" r:id="rId25"/>
    <p:sldId id="2356" r:id="rId26"/>
    <p:sldId id="2357" r:id="rId27"/>
    <p:sldId id="2358" r:id="rId28"/>
    <p:sldId id="2359" r:id="rId29"/>
    <p:sldId id="2360" r:id="rId30"/>
    <p:sldId id="2361" r:id="rId31"/>
    <p:sldId id="2362" r:id="rId32"/>
    <p:sldId id="2363" r:id="rId33"/>
    <p:sldId id="2403" r:id="rId34"/>
    <p:sldId id="2404" r:id="rId35"/>
    <p:sldId id="2405" r:id="rId36"/>
    <p:sldId id="2367" r:id="rId37"/>
    <p:sldId id="2406" r:id="rId38"/>
    <p:sldId id="2407" r:id="rId39"/>
    <p:sldId id="2408" r:id="rId40"/>
    <p:sldId id="2871" r:id="rId41"/>
    <p:sldId id="2860" r:id="rId42"/>
    <p:sldId id="2866" r:id="rId43"/>
    <p:sldId id="2862" r:id="rId44"/>
    <p:sldId id="2867" r:id="rId45"/>
    <p:sldId id="2864" r:id="rId46"/>
    <p:sldId id="2868" r:id="rId47"/>
    <p:sldId id="2872" r:id="rId48"/>
    <p:sldId id="2873" r:id="rId49"/>
    <p:sldId id="2874" r:id="rId50"/>
    <p:sldId id="2875" r:id="rId51"/>
    <p:sldId id="2876" r:id="rId52"/>
    <p:sldId id="2877" r:id="rId53"/>
    <p:sldId id="2878" r:id="rId54"/>
    <p:sldId id="2879" r:id="rId55"/>
    <p:sldId id="2880" r:id="rId56"/>
    <p:sldId id="2881" r:id="rId57"/>
    <p:sldId id="2882" r:id="rId58"/>
    <p:sldId id="2883" r:id="rId59"/>
    <p:sldId id="2884" r:id="rId60"/>
    <p:sldId id="2885" r:id="rId61"/>
    <p:sldId id="2886" r:id="rId62"/>
    <p:sldId id="2887" r:id="rId63"/>
    <p:sldId id="2888" r:id="rId64"/>
    <p:sldId id="2889" r:id="rId65"/>
    <p:sldId id="2890" r:id="rId66"/>
    <p:sldId id="2891" r:id="rId67"/>
    <p:sldId id="2892" r:id="rId68"/>
    <p:sldId id="2893" r:id="rId69"/>
    <p:sldId id="2894" r:id="rId70"/>
    <p:sldId id="2895" r:id="rId71"/>
    <p:sldId id="2896" r:id="rId72"/>
    <p:sldId id="2897" r:id="rId73"/>
    <p:sldId id="2898" r:id="rId74"/>
    <p:sldId id="2899" r:id="rId75"/>
    <p:sldId id="2900" r:id="rId76"/>
    <p:sldId id="2901" r:id="rId77"/>
    <p:sldId id="2902" r:id="rId78"/>
    <p:sldId id="2903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anaRogue" initials="K" lastIdx="9" clrIdx="0"/>
  <p:cmAuthor id="1" name="Alexia Toskos" initials="BD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1"/>
    <a:srgbClr val="653C23"/>
    <a:srgbClr val="8CADA9"/>
    <a:srgbClr val="ACD4CF"/>
    <a:srgbClr val="E0E0E0"/>
    <a:srgbClr val="E7ECF3"/>
    <a:srgbClr val="D0D8E8"/>
    <a:srgbClr val="0070C0"/>
    <a:srgbClr val="9336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1" autoAdjust="0"/>
    <p:restoredTop sz="89165" autoAdjust="0"/>
  </p:normalViewPr>
  <p:slideViewPr>
    <p:cSldViewPr snapToGrid="0" snapToObjects="1">
      <p:cViewPr varScale="1">
        <p:scale>
          <a:sx n="52" d="100"/>
          <a:sy n="52" d="100"/>
        </p:scale>
        <p:origin x="78" y="118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0B-C44C-A428-03D2E73B1D21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Sheet1!$B$2:$C$2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0B-C44C-A428-03D2E73B1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336688"/>
        <c:axId val="176061048"/>
      </c:lineChart>
      <c:catAx>
        <c:axId val="177336688"/>
        <c:scaling>
          <c:orientation val="minMax"/>
        </c:scaling>
        <c:delete val="0"/>
        <c:axPos val="b"/>
        <c:majorTickMark val="out"/>
        <c:minorTickMark val="none"/>
        <c:tickLblPos val="nextTo"/>
        <c:crossAx val="176061048"/>
        <c:crosses val="autoZero"/>
        <c:auto val="1"/>
        <c:lblAlgn val="ctr"/>
        <c:lblOffset val="100"/>
        <c:noMultiLvlLbl val="0"/>
      </c:catAx>
      <c:valAx>
        <c:axId val="1760610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73366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Sheet1!$B$12:$C$12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A6-1349-A58C-9F2C2F05C97C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Sheet1!$B$13:$C$13</c:f>
              <c:numCache>
                <c:formatCode>General</c:formatCode>
                <c:ptCount val="2"/>
                <c:pt idx="0">
                  <c:v>2</c:v>
                </c:pt>
                <c:pt idx="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A6-1349-A58C-9F2C2F05C9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027200"/>
        <c:axId val="175687992"/>
      </c:lineChart>
      <c:catAx>
        <c:axId val="176027200"/>
        <c:scaling>
          <c:orientation val="minMax"/>
        </c:scaling>
        <c:delete val="0"/>
        <c:axPos val="b"/>
        <c:majorTickMark val="out"/>
        <c:minorTickMark val="none"/>
        <c:tickLblPos val="nextTo"/>
        <c:crossAx val="175687992"/>
        <c:crosses val="autoZero"/>
        <c:auto val="1"/>
        <c:lblAlgn val="ctr"/>
        <c:lblOffset val="100"/>
        <c:noMultiLvlLbl val="0"/>
      </c:catAx>
      <c:valAx>
        <c:axId val="1756879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60272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Sheet1!$B$20:$C$20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48-F845-97EA-32F17882D579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Sheet1!$B$21:$C$21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48-F845-97EA-32F17882D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429744"/>
        <c:axId val="178285288"/>
      </c:lineChart>
      <c:catAx>
        <c:axId val="199429744"/>
        <c:scaling>
          <c:orientation val="minMax"/>
        </c:scaling>
        <c:delete val="0"/>
        <c:axPos val="b"/>
        <c:majorTickMark val="out"/>
        <c:minorTickMark val="none"/>
        <c:tickLblPos val="nextTo"/>
        <c:crossAx val="178285288"/>
        <c:crosses val="autoZero"/>
        <c:auto val="1"/>
        <c:lblAlgn val="ctr"/>
        <c:lblOffset val="100"/>
        <c:noMultiLvlLbl val="0"/>
      </c:catAx>
      <c:valAx>
        <c:axId val="1782852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99429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Sheet1!$B$26:$C$26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D1-1646-B7C1-06AD422E361D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Sheet1!$B$27:$C$27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D1-1646-B7C1-06AD422E3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1528"/>
        <c:axId val="175659816"/>
      </c:lineChart>
      <c:catAx>
        <c:axId val="9901528"/>
        <c:scaling>
          <c:orientation val="minMax"/>
        </c:scaling>
        <c:delete val="0"/>
        <c:axPos val="b"/>
        <c:majorTickMark val="out"/>
        <c:minorTickMark val="none"/>
        <c:tickLblPos val="nextTo"/>
        <c:crossAx val="175659816"/>
        <c:crosses val="autoZero"/>
        <c:auto val="1"/>
        <c:lblAlgn val="ctr"/>
        <c:lblOffset val="100"/>
        <c:noMultiLvlLbl val="0"/>
      </c:catAx>
      <c:valAx>
        <c:axId val="1756598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99015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Sheet1!$A$32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Sheet1!$B$32:$C$32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24-E647-B879-9832E4CCCF38}"/>
            </c:ext>
          </c:extLst>
        </c:ser>
        <c:ser>
          <c:idx val="1"/>
          <c:order val="1"/>
          <c:tx>
            <c:strRef>
              <c:f>Sheet1!$A$33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Sheet1!$B$33:$C$33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24-E647-B879-9832E4CCCF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662952"/>
        <c:axId val="175663344"/>
      </c:lineChart>
      <c:catAx>
        <c:axId val="175662952"/>
        <c:scaling>
          <c:orientation val="minMax"/>
        </c:scaling>
        <c:delete val="0"/>
        <c:axPos val="b"/>
        <c:majorTickMark val="out"/>
        <c:minorTickMark val="none"/>
        <c:tickLblPos val="nextTo"/>
        <c:crossAx val="175663344"/>
        <c:crosses val="autoZero"/>
        <c:auto val="1"/>
        <c:lblAlgn val="ctr"/>
        <c:lblOffset val="100"/>
        <c:noMultiLvlLbl val="0"/>
      </c:catAx>
      <c:valAx>
        <c:axId val="1756633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56629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Sheet1!$A$37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Sheet1!$B$37:$C$37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B5-C644-B3DA-4188D7B6D995}"/>
            </c:ext>
          </c:extLst>
        </c:ser>
        <c:ser>
          <c:idx val="1"/>
          <c:order val="1"/>
          <c:tx>
            <c:strRef>
              <c:f>Sheet1!$A$38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Sheet1!$B$38:$C$38</c:f>
              <c:numCache>
                <c:formatCode>General</c:formatCode>
                <c:ptCount val="2"/>
                <c:pt idx="0">
                  <c:v>3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B5-C644-B3DA-4188D7B6D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664128"/>
        <c:axId val="175664520"/>
      </c:lineChart>
      <c:catAx>
        <c:axId val="175664128"/>
        <c:scaling>
          <c:orientation val="minMax"/>
        </c:scaling>
        <c:delete val="0"/>
        <c:axPos val="b"/>
        <c:majorTickMark val="out"/>
        <c:minorTickMark val="none"/>
        <c:tickLblPos val="nextTo"/>
        <c:crossAx val="175664520"/>
        <c:crosses val="autoZero"/>
        <c:auto val="1"/>
        <c:lblAlgn val="ctr"/>
        <c:lblOffset val="100"/>
        <c:noMultiLvlLbl val="0"/>
      </c:catAx>
      <c:valAx>
        <c:axId val="175664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5664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Sheet1!$A$42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Sheet1!$B$42:$C$42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90-E745-879E-54A38925F59E}"/>
            </c:ext>
          </c:extLst>
        </c:ser>
        <c:ser>
          <c:idx val="1"/>
          <c:order val="1"/>
          <c:tx>
            <c:strRef>
              <c:f>Sheet1!$A$43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Sheet1!$B$43:$C$43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90-E745-879E-54A38925F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61376"/>
        <c:axId val="200261768"/>
      </c:lineChart>
      <c:catAx>
        <c:axId val="200261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0261768"/>
        <c:crosses val="autoZero"/>
        <c:auto val="1"/>
        <c:lblAlgn val="ctr"/>
        <c:lblOffset val="100"/>
        <c:noMultiLvlLbl val="0"/>
      </c:catAx>
      <c:valAx>
        <c:axId val="200261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0261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Sheet1!$A$47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Sheet1!$B$47:$C$47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BF-3848-8F12-B128D9B628CB}"/>
            </c:ext>
          </c:extLst>
        </c:ser>
        <c:ser>
          <c:idx val="1"/>
          <c:order val="1"/>
          <c:tx>
            <c:strRef>
              <c:f>Sheet1!$A$48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Sheet1!$B$48:$C$48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BF-3848-8F12-B128D9B62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62552"/>
        <c:axId val="200262944"/>
      </c:lineChart>
      <c:catAx>
        <c:axId val="200262552"/>
        <c:scaling>
          <c:orientation val="minMax"/>
        </c:scaling>
        <c:delete val="0"/>
        <c:axPos val="b"/>
        <c:majorTickMark val="out"/>
        <c:minorTickMark val="none"/>
        <c:tickLblPos val="nextTo"/>
        <c:crossAx val="200262944"/>
        <c:crosses val="autoZero"/>
        <c:auto val="1"/>
        <c:lblAlgn val="ctr"/>
        <c:lblOffset val="100"/>
        <c:noMultiLvlLbl val="0"/>
      </c:catAx>
      <c:valAx>
        <c:axId val="200262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0262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Sheet1!$A$53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Sheet1!$B$53:$C$53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D3-704E-84E1-D9DD89DF11C4}"/>
            </c:ext>
          </c:extLst>
        </c:ser>
        <c:ser>
          <c:idx val="1"/>
          <c:order val="1"/>
          <c:tx>
            <c:strRef>
              <c:f>Sheet1!$A$54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Sheet1!$B$54:$C$54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D3-704E-84E1-D9DD89DF1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63728"/>
        <c:axId val="200264120"/>
      </c:lineChart>
      <c:catAx>
        <c:axId val="2002637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0264120"/>
        <c:crosses val="autoZero"/>
        <c:auto val="1"/>
        <c:lblAlgn val="ctr"/>
        <c:lblOffset val="100"/>
        <c:noMultiLvlLbl val="0"/>
      </c:catAx>
      <c:valAx>
        <c:axId val="2002641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02637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e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ple Gothic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ple Gothic"/>
              </a:defRPr>
            </a:lvl1pPr>
          </a:lstStyle>
          <a:p>
            <a:fld id="{1EC8D719-BE33-DA47-88C9-9037CDCD817A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ple Gothic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ple Gothic"/>
              </a:defRPr>
            </a:lvl1pPr>
          </a:lstStyle>
          <a:p>
            <a:fld id="{17E868EE-4687-7441-B21B-F2B5E141A7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1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pple Gothic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pple Gothic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pple Gothic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pple Gothic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pple Gothic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0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6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56E07E47-8DD3-AB45-BDCE-ED079999FB76}" type="slidenum">
              <a:rPr lang="en-US">
                <a:latin typeface="Garamond" charset="0"/>
              </a:rPr>
              <a:pPr/>
              <a:t>13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17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FF890EE2-098A-B448-BD28-E4C79E5BCF67}" type="slidenum">
              <a:rPr lang="en-US">
                <a:latin typeface="Garamond" charset="0"/>
              </a:rPr>
              <a:pPr/>
              <a:t>16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1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75EB-FCDF-1F43-8AAD-4658FB88957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84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75EB-FCDF-1F43-8AAD-4658FB88957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09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2B16C8AD-0082-F44D-A2ED-F8EEDBC12C58}" type="slidenum">
              <a:rPr lang="en-US">
                <a:latin typeface="Garamond" charset="0"/>
              </a:rPr>
              <a:pPr/>
              <a:t>19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3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48144"/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2B2ECB2-1544-D440-A529-17605D814164}" type="slidenum">
              <a:rPr lang="en-US">
                <a:latin typeface="Garamond" charset="0"/>
              </a:rPr>
              <a:pPr/>
              <a:t>24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45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48144"/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2B2ECB2-1544-D440-A529-17605D814164}" type="slidenum">
              <a:rPr lang="en-US">
                <a:latin typeface="Garamond" charset="0"/>
              </a:rPr>
              <a:pPr/>
              <a:t>25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CAB04F07-05C6-2A40-9F67-1513AEC964C8}" type="slidenum">
              <a:rPr lang="en-US">
                <a:latin typeface="Garamond" charset="0"/>
              </a:rPr>
              <a:pPr/>
              <a:t>26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1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90AF67B4-F4CF-0442-8730-797608FC7C24}" type="slidenum">
              <a:rPr lang="en-US">
                <a:latin typeface="Garamond" charset="0"/>
              </a:rPr>
              <a:pPr/>
              <a:t>27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4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8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ADC96097-25C1-604E-805E-3544171D2458}" type="slidenum">
              <a:rPr lang="en-US">
                <a:latin typeface="Garamond" charset="0"/>
              </a:rPr>
              <a:pPr/>
              <a:t>28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021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3BB16E56-D20E-D541-A8A6-8C162AECC1DC}" type="slidenum">
              <a:rPr lang="en-US">
                <a:latin typeface="Garamond" charset="0"/>
              </a:rPr>
              <a:pPr/>
              <a:t>29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76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8A08220-34BE-074D-9829-C42DB3C882E0}" type="slidenum">
              <a:rPr lang="en-US">
                <a:latin typeface="Garamond" charset="0"/>
              </a:rPr>
              <a:pPr/>
              <a:t>30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86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9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EE5C1C28-57E5-C640-B13E-4E93ECD4C2F2}" type="slidenum">
              <a:rPr lang="en-US">
                <a:latin typeface="Garamond" charset="0"/>
              </a:rPr>
              <a:pPr/>
              <a:t>32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79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EE5C1C28-57E5-C640-B13E-4E93ECD4C2F2}" type="slidenum">
              <a:rPr lang="en-US">
                <a:latin typeface="Garamond" charset="0"/>
              </a:rPr>
              <a:pPr/>
              <a:t>33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31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CE8E0905-8CB8-5447-AAF7-D96D32875802}" type="slidenum">
              <a:rPr lang="en-US">
                <a:latin typeface="Garamond" charset="0"/>
              </a:rPr>
              <a:pPr/>
              <a:t>34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06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0EC4CDEB-1E44-C04B-90BC-D441953D133E}" type="slidenum">
              <a:rPr lang="en-US">
                <a:latin typeface="Garamond" charset="0"/>
              </a:rPr>
              <a:pPr/>
              <a:t>35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75EB-FCDF-1F43-8AAD-4658FB88957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9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2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8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4C17D991-555C-9940-A91B-1BC43B3606F7}" type="slidenum">
              <a:rPr lang="en-US">
                <a:latin typeface="Garamond" charset="0"/>
              </a:rPr>
              <a:pPr/>
              <a:t>39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04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48144"/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2B2ECB2-1544-D440-A529-17605D814164}" type="slidenum">
              <a:rPr lang="en-US">
                <a:latin typeface="Garamond" charset="0"/>
              </a:rPr>
              <a:pPr/>
              <a:t>47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267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80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40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48144"/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2B2ECB2-1544-D440-A529-17605D814164}" type="slidenum">
              <a:rPr lang="en-US">
                <a:latin typeface="Garamond" charset="0"/>
              </a:rPr>
              <a:pPr/>
              <a:t>62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0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868EE-4687-7441-B21B-F2B5E141A7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4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A0034C7B-D2E3-584D-BD06-E65C074FA0E9}" type="slidenum">
              <a:rPr lang="en-US">
                <a:latin typeface="Garamond" charset="0"/>
              </a:rPr>
              <a:pPr/>
              <a:t>5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4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420938" y="323850"/>
            <a:ext cx="2205037" cy="1654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477078" y="2124012"/>
            <a:ext cx="6048458" cy="63341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5DAADE57-25AE-314C-A01B-8D7AFE7923F2}" type="slidenum">
              <a:rPr lang="en-GB">
                <a:solidFill>
                  <a:srgbClr val="000000"/>
                </a:solidFill>
                <a:latin typeface="Garamond" charset="0"/>
              </a:rPr>
              <a:pPr/>
              <a:t>6</a:t>
            </a:fld>
            <a:endParaRPr lang="en-GB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3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75EB-FCDF-1F43-8AAD-4658FB88957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48144"/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62B2ECB2-1544-D440-A529-17605D814164}" type="slidenum">
              <a:rPr lang="en-US">
                <a:latin typeface="Garamond" charset="0"/>
              </a:rPr>
              <a:pPr/>
              <a:t>8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148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03797" indent="-270691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082764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515869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948975" indent="-216553"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382081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815186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48292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81397" indent="-21655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fld id="{B5965D00-BFC9-7E48-870A-E41FAA6E6C1B}" type="slidenum">
              <a:rPr lang="en-US">
                <a:latin typeface="Garamond" charset="0"/>
              </a:rPr>
              <a:pPr/>
              <a:t>9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60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DDD3494-94B2-0244-96B0-F4DF6495E6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3683-AA6C-5546-B791-308D0D335753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50E1-8A3E-6846-8462-9DAD92A9B3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 Gothic"/>
              </a:defRPr>
            </a:lvl1pPr>
          </a:lstStyle>
          <a:p>
            <a:fld id="{59853683-AA6C-5546-B791-308D0D335753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 Gothic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 Gothic"/>
              </a:defRPr>
            </a:lvl1pPr>
          </a:lstStyle>
          <a:p>
            <a:fld id="{2B8650E1-8A3E-6846-8462-9DAD92A9B3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pple Gothi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pple Gothi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pple Gothi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pple Gothi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pple Gothi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pple Gothi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252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169332" y="737879"/>
            <a:ext cx="8822267" cy="95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Gothic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  <a:latin typeface="Avenir Black"/>
                <a:cs typeface="Avenir Black"/>
              </a:rPr>
              <a:t>ANOVA</a:t>
            </a:r>
            <a:endParaRPr lang="en-US" sz="5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697827" y="1707459"/>
            <a:ext cx="7848600" cy="47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Gothic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BFBFBF"/>
                </a:solidFill>
                <a:latin typeface="Avenir Book"/>
                <a:cs typeface="Avenir Book"/>
              </a:rPr>
              <a:t>Research Methods 1</a:t>
            </a:r>
          </a:p>
        </p:txBody>
      </p:sp>
    </p:spTree>
    <p:extLst>
      <p:ext uri="{BB962C8B-B14F-4D97-AF65-F5344CB8AC3E}">
        <p14:creationId xmlns:p14="http://schemas.microsoft.com/office/powerpoint/2010/main" val="30747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1" y="423326"/>
            <a:ext cx="4241800" cy="5655733"/>
          </a:xfrm>
          <a:prstGeom prst="rect">
            <a:avLst/>
          </a:prstGeom>
        </p:spPr>
      </p:pic>
      <p:pic>
        <p:nvPicPr>
          <p:cNvPr id="5" name="Picture 4" descr="3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46" y="171587"/>
            <a:ext cx="4464654" cy="64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Terminology in ANOVA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1733" y="4934479"/>
            <a:ext cx="8398933" cy="174307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120000"/>
              </a:lnSpc>
              <a:spcAft>
                <a:spcPts val="600"/>
              </a:spcAft>
            </a:pPr>
            <a:r>
              <a:rPr lang="en-US" b="0" dirty="0">
                <a:latin typeface="Avenir Book"/>
                <a:ea typeface="MS PGothic" charset="0"/>
                <a:cs typeface="Avenir Book"/>
              </a:rPr>
              <a:t>The variable that designates the groups being compared is called a </a:t>
            </a:r>
            <a:r>
              <a:rPr lang="en-US" dirty="0">
                <a:solidFill>
                  <a:schemeClr val="tx2"/>
                </a:solidFill>
                <a:latin typeface="Avenir Black"/>
                <a:ea typeface="MS PGothic" charset="0"/>
                <a:cs typeface="Avenir Black"/>
              </a:rPr>
              <a:t>factor</a:t>
            </a:r>
            <a:r>
              <a:rPr lang="en-US" b="0" dirty="0">
                <a:solidFill>
                  <a:schemeClr val="tx2"/>
                </a:solidFill>
                <a:latin typeface="Avenir Black"/>
                <a:ea typeface="MS PGothic" charset="0"/>
                <a:cs typeface="Avenir Black"/>
              </a:rPr>
              <a:t> </a:t>
            </a:r>
            <a:r>
              <a:rPr lang="en-US" b="0" dirty="0">
                <a:latin typeface="Avenir Book"/>
                <a:ea typeface="MS PGothic" charset="0"/>
                <a:cs typeface="Avenir Book"/>
              </a:rPr>
              <a:t>(</a:t>
            </a:r>
            <a:r>
              <a:rPr lang="en-US" b="0" i="1" dirty="0">
                <a:latin typeface="Avenir Book"/>
                <a:ea typeface="MS PGothic" charset="0"/>
                <a:cs typeface="Avenir Book"/>
              </a:rPr>
              <a:t>e.g.</a:t>
            </a:r>
            <a:r>
              <a:rPr lang="en-US" b="0" dirty="0">
                <a:latin typeface="Avenir Book"/>
                <a:ea typeface="MS PGothic" charset="0"/>
                <a:cs typeface="Avenir Book"/>
              </a:rPr>
              <a:t>, “telephone condition,” “age”)</a:t>
            </a:r>
          </a:p>
          <a:p>
            <a:pPr eaLnBrk="1" hangingPunct="1">
              <a:lnSpc>
                <a:spcPct val="120000"/>
              </a:lnSpc>
            </a:pPr>
            <a:r>
              <a:rPr lang="en-US" b="0" dirty="0">
                <a:latin typeface="Avenir Book"/>
                <a:ea typeface="MS PGothic" charset="0"/>
                <a:cs typeface="Avenir Book"/>
              </a:rPr>
              <a:t>The individual conditions or values that make up a factor are called </a:t>
            </a:r>
            <a:r>
              <a:rPr lang="en-US" dirty="0">
                <a:solidFill>
                  <a:srgbClr val="D1282E"/>
                </a:solidFill>
                <a:latin typeface="Avenir Black"/>
                <a:ea typeface="MS PGothic" charset="0"/>
                <a:cs typeface="Avenir Black"/>
              </a:rPr>
              <a:t>levels of the factor </a:t>
            </a:r>
            <a:r>
              <a:rPr lang="en-US" b="0" dirty="0">
                <a:latin typeface="Avenir Book"/>
                <a:ea typeface="MS PGothic" charset="0"/>
                <a:cs typeface="Avenir Book"/>
              </a:rPr>
              <a:t>(</a:t>
            </a:r>
            <a:r>
              <a:rPr lang="en-US" b="0" i="1" dirty="0">
                <a:latin typeface="Avenir Book"/>
                <a:ea typeface="MS PGothic" charset="0"/>
                <a:cs typeface="Avenir Book"/>
              </a:rPr>
              <a:t>e.g.,</a:t>
            </a:r>
            <a:r>
              <a:rPr lang="en-US" b="0" dirty="0">
                <a:latin typeface="Avenir Book"/>
                <a:ea typeface="MS PGothic" charset="0"/>
                <a:cs typeface="Avenir Book"/>
              </a:rPr>
              <a:t> 3 telephone conditions, 3 age groups)</a:t>
            </a:r>
          </a:p>
        </p:txBody>
      </p:sp>
      <p:pic>
        <p:nvPicPr>
          <p:cNvPr id="20484" name="Picture 4" descr="screenshot_1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53" r="604" b="1553"/>
          <a:stretch>
            <a:fillRect/>
          </a:stretch>
        </p:blipFill>
        <p:spPr bwMode="auto">
          <a:xfrm>
            <a:off x="3200400" y="1482725"/>
            <a:ext cx="5713413" cy="29495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21038" y="1593850"/>
            <a:ext cx="1371600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No phone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9713" y="1593850"/>
            <a:ext cx="1371600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Hands-free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0300" y="1584325"/>
            <a:ext cx="1371600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Hand-held</a:t>
            </a:r>
          </a:p>
        </p:txBody>
      </p:sp>
      <p:sp>
        <p:nvSpPr>
          <p:cNvPr id="13" name="Right Arrow Callout 12"/>
          <p:cNvSpPr/>
          <p:nvPr/>
        </p:nvSpPr>
        <p:spPr>
          <a:xfrm>
            <a:off x="146050" y="1417638"/>
            <a:ext cx="3013075" cy="74295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124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Independent Variable: Telephone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050" y="2160588"/>
            <a:ext cx="25146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Three treatment conditions are created by the researcher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38514" y="3184232"/>
            <a:ext cx="1371600" cy="3698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Teenagers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8514" y="4113211"/>
            <a:ext cx="1371600" cy="3698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Elderly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38514" y="3662348"/>
            <a:ext cx="13716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Adults</a:t>
            </a:r>
          </a:p>
        </p:txBody>
      </p:sp>
      <p:sp>
        <p:nvSpPr>
          <p:cNvPr id="18" name="Right Arrow Callout 17"/>
          <p:cNvSpPr/>
          <p:nvPr/>
        </p:nvSpPr>
        <p:spPr>
          <a:xfrm>
            <a:off x="146050" y="3249613"/>
            <a:ext cx="3013075" cy="79692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57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Quasi-Independent Variable: 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82547" y="4087813"/>
            <a:ext cx="3089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/>
                <a:cs typeface="Avenir Book"/>
              </a:rPr>
              <a:t>Non-manipulated variable used to create groups</a:t>
            </a:r>
          </a:p>
        </p:txBody>
      </p:sp>
    </p:spTree>
    <p:extLst>
      <p:ext uri="{BB962C8B-B14F-4D97-AF65-F5344CB8AC3E}">
        <p14:creationId xmlns:p14="http://schemas.microsoft.com/office/powerpoint/2010/main" val="25956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02"/>
            <a:ext cx="82296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>
                <a:latin typeface="Avenir Black"/>
                <a:ea typeface="+mj-ea"/>
                <a:cs typeface="Avenir Black"/>
              </a:rPr>
              <a:t>Statistical Hypotheses for ANOVA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880" y="5023375"/>
            <a:ext cx="8686800" cy="1447800"/>
          </a:xfrm>
        </p:spPr>
        <p:txBody>
          <a:bodyPr>
            <a:normAutofit fontScale="85000" lnSpcReduction="10000"/>
          </a:bodyPr>
          <a:lstStyle/>
          <a:p>
            <a:pPr lvl="1" eaLnBrk="1" hangingPunct="1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All populations have the same mean (there is no mean difference between any of the groups)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Telephone condition has no effect on driving performance</a:t>
            </a:r>
          </a:p>
        </p:txBody>
      </p:sp>
      <p:graphicFrame>
        <p:nvGraphicFramePr>
          <p:cNvPr id="21508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34583810"/>
              </p:ext>
            </p:extLst>
          </p:nvPr>
        </p:nvGraphicFramePr>
        <p:xfrm>
          <a:off x="1846791" y="4217985"/>
          <a:ext cx="50260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9" name="Equation" r:id="rId3" imgW="2031633" imgH="241415" progId="Equation.3">
                  <p:embed/>
                </p:oleObj>
              </mc:Choice>
              <mc:Fallback>
                <p:oleObj name="Equation" r:id="rId3" imgW="2031633" imgH="24141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791" y="4217985"/>
                        <a:ext cx="502602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1"/>
          <p:cNvSpPr txBox="1">
            <a:spLocks noChangeArrowheads="1"/>
          </p:cNvSpPr>
          <p:nvPr/>
        </p:nvSpPr>
        <p:spPr bwMode="auto">
          <a:xfrm>
            <a:off x="711195" y="3094548"/>
            <a:ext cx="2573867" cy="95410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latin typeface="Avenir Black"/>
                <a:cs typeface="Avenir Black"/>
              </a:rPr>
              <a:t>The Null Hypothesis</a:t>
            </a:r>
          </a:p>
        </p:txBody>
      </p:sp>
      <p:pic>
        <p:nvPicPr>
          <p:cNvPr id="21510" name="Picture 4" descr="screenshot_1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53" r="604" b="1553"/>
          <a:stretch>
            <a:fillRect/>
          </a:stretch>
        </p:blipFill>
        <p:spPr bwMode="auto">
          <a:xfrm>
            <a:off x="4073525" y="1606550"/>
            <a:ext cx="4632325" cy="23923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35438" y="1697038"/>
            <a:ext cx="1019175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No phone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0413" y="1697038"/>
            <a:ext cx="1079500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Hands-free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85075" y="1687513"/>
            <a:ext cx="1079500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Hand-held</a:t>
            </a:r>
          </a:p>
        </p:txBody>
      </p:sp>
      <p:sp>
        <p:nvSpPr>
          <p:cNvPr id="17" name="Right Arrow Callout 16"/>
          <p:cNvSpPr/>
          <p:nvPr/>
        </p:nvSpPr>
        <p:spPr>
          <a:xfrm>
            <a:off x="1454150" y="1544638"/>
            <a:ext cx="2535238" cy="660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5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Telephone conditions</a:t>
            </a:r>
          </a:p>
        </p:txBody>
      </p:sp>
    </p:spTree>
    <p:extLst>
      <p:ext uri="{BB962C8B-B14F-4D97-AF65-F5344CB8AC3E}">
        <p14:creationId xmlns:p14="http://schemas.microsoft.com/office/powerpoint/2010/main" val="21727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327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 descr="screenshot_1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53" r="604" b="1553"/>
          <a:stretch>
            <a:fillRect/>
          </a:stretch>
        </p:blipFill>
        <p:spPr bwMode="auto">
          <a:xfrm>
            <a:off x="4073525" y="1606550"/>
            <a:ext cx="4632325" cy="23923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5438" y="1697038"/>
            <a:ext cx="1019175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No phone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0413" y="1697038"/>
            <a:ext cx="1079500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Hands-free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85075" y="1687513"/>
            <a:ext cx="1079500" cy="3079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Avenir Book"/>
                <a:cs typeface="Avenir Book"/>
              </a:rPr>
              <a:t>Hand-held</a:t>
            </a:r>
          </a:p>
        </p:txBody>
      </p:sp>
      <p:sp>
        <p:nvSpPr>
          <p:cNvPr id="11" name="Right Arrow Callout 10"/>
          <p:cNvSpPr/>
          <p:nvPr/>
        </p:nvSpPr>
        <p:spPr>
          <a:xfrm>
            <a:off x="1454150" y="1544638"/>
            <a:ext cx="2535238" cy="660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5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Telephone conditions</a:t>
            </a:r>
          </a:p>
        </p:txBody>
      </p:sp>
      <p:sp>
        <p:nvSpPr>
          <p:cNvPr id="33799" name="Content Placeholder 2"/>
          <p:cNvSpPr txBox="1">
            <a:spLocks/>
          </p:cNvSpPr>
          <p:nvPr/>
        </p:nvSpPr>
        <p:spPr bwMode="auto">
          <a:xfrm>
            <a:off x="543455" y="4974166"/>
            <a:ext cx="8145462" cy="17986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2286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marL="342900" lvl="1" indent="-342900" eaLnBrk="1" hangingPunct="1">
              <a:spcAft>
                <a:spcPts val="1200"/>
              </a:spcAft>
              <a:buClr>
                <a:schemeClr val="tx2"/>
              </a:buClr>
              <a:buFont typeface="Lucida Grande"/>
              <a:buChar char="-"/>
              <a:defRPr/>
            </a:pPr>
            <a:r>
              <a:rPr lang="en-US" sz="2000" dirty="0">
                <a:latin typeface="Avenir Book"/>
                <a:cs typeface="Avenir Book"/>
              </a:rPr>
              <a:t>At least one of the population means is different from another (no specific decision </a:t>
            </a:r>
            <a:r>
              <a:rPr lang="en-US" sz="2000" i="1" dirty="0">
                <a:latin typeface="Avenir Book"/>
                <a:cs typeface="Avenir Book"/>
              </a:rPr>
              <a:t>which</a:t>
            </a:r>
            <a:r>
              <a:rPr lang="en-US" sz="2000" dirty="0">
                <a:latin typeface="Avenir Book"/>
                <a:cs typeface="Avenir Book"/>
              </a:rPr>
              <a:t> or </a:t>
            </a:r>
            <a:r>
              <a:rPr lang="en-US" sz="2000" i="1" dirty="0">
                <a:latin typeface="Avenir Book"/>
                <a:cs typeface="Avenir Book"/>
              </a:rPr>
              <a:t>how</a:t>
            </a:r>
            <a:r>
              <a:rPr lang="en-US" sz="2000" dirty="0">
                <a:latin typeface="Avenir Book"/>
                <a:cs typeface="Avenir Book"/>
              </a:rPr>
              <a:t> they differ)</a:t>
            </a:r>
          </a:p>
          <a:p>
            <a:pPr marL="342900" lvl="1" indent="-342900" eaLnBrk="1" hangingPunct="1">
              <a:buClr>
                <a:schemeClr val="tx2"/>
              </a:buClr>
              <a:buFont typeface="Lucida Grande"/>
              <a:buChar char="-"/>
              <a:defRPr/>
            </a:pPr>
            <a:r>
              <a:rPr lang="en-US" sz="2000" dirty="0">
                <a:latin typeface="Avenir Book"/>
                <a:cs typeface="Avenir Book"/>
              </a:rPr>
              <a:t>Not all treatment conditions are the same, there is a treatment effect </a:t>
            </a:r>
            <a:r>
              <a:rPr lang="en-US" sz="2000" i="1" dirty="0">
                <a:latin typeface="Avenir Book"/>
                <a:cs typeface="Avenir Book"/>
              </a:rPr>
              <a:t>somewhere</a:t>
            </a:r>
            <a:r>
              <a:rPr lang="en-US" sz="2000" dirty="0">
                <a:latin typeface="Avenir Book"/>
                <a:cs typeface="Avenir Book"/>
              </a:rPr>
              <a:t> </a:t>
            </a:r>
          </a:p>
        </p:txBody>
      </p:sp>
      <p:sp>
        <p:nvSpPr>
          <p:cNvPr id="33800" name="TextBox 12"/>
          <p:cNvSpPr txBox="1">
            <a:spLocks noChangeArrowheads="1"/>
          </p:cNvSpPr>
          <p:nvPr/>
        </p:nvSpPr>
        <p:spPr bwMode="auto">
          <a:xfrm>
            <a:off x="321736" y="3064500"/>
            <a:ext cx="3211512" cy="95410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latin typeface="Avenir Black"/>
                <a:cs typeface="Avenir Black"/>
              </a:rPr>
              <a:t>The Alternative Hypothesis</a:t>
            </a:r>
          </a:p>
        </p:txBody>
      </p:sp>
      <p:graphicFrame>
        <p:nvGraphicFramePr>
          <p:cNvPr id="22538" name="Object 4"/>
          <p:cNvGraphicFramePr>
            <a:graphicFrameLocks noGrp="1" noChangeAspect="1"/>
          </p:cNvGraphicFramePr>
          <p:nvPr/>
        </p:nvGraphicFramePr>
        <p:xfrm>
          <a:off x="1198563" y="4206875"/>
          <a:ext cx="69215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53" name="Equation" r:id="rId5" imgW="279278" imgH="215931" progId="Equation.3">
                  <p:embed/>
                </p:oleObj>
              </mc:Choice>
              <mc:Fallback>
                <p:oleObj name="Equation" r:id="rId5" imgW="279278" imgH="21593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4206875"/>
                        <a:ext cx="69215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TextBox 13"/>
          <p:cNvSpPr txBox="1">
            <a:spLocks noChangeArrowheads="1"/>
          </p:cNvSpPr>
          <p:nvPr/>
        </p:nvSpPr>
        <p:spPr bwMode="auto">
          <a:xfrm>
            <a:off x="1887538" y="4324350"/>
            <a:ext cx="6646862" cy="40005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Avenir Book"/>
                <a:cs typeface="Avenir Book"/>
              </a:rPr>
              <a:t>There is at least one mean difference among populations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50802"/>
            <a:ext cx="82296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>
                <a:latin typeface="Avenir Black"/>
                <a:ea typeface="+mj-ea"/>
                <a:cs typeface="Avenir Black"/>
              </a:rPr>
              <a:t>Statistical Hypotheses for ANOVA</a:t>
            </a:r>
          </a:p>
        </p:txBody>
      </p:sp>
    </p:spTree>
    <p:extLst>
      <p:ext uri="{BB962C8B-B14F-4D97-AF65-F5344CB8AC3E}">
        <p14:creationId xmlns:p14="http://schemas.microsoft.com/office/powerpoint/2010/main" val="37892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95" y="347093"/>
            <a:ext cx="4303303" cy="5935173"/>
          </a:xfrm>
          <a:prstGeom prst="rect">
            <a:avLst/>
          </a:prstGeom>
        </p:spPr>
      </p:pic>
      <p:graphicFrame>
        <p:nvGraphicFramePr>
          <p:cNvPr id="5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98949380"/>
              </p:ext>
            </p:extLst>
          </p:nvPr>
        </p:nvGraphicFramePr>
        <p:xfrm>
          <a:off x="322790" y="1322750"/>
          <a:ext cx="3893609" cy="49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75" name="Equation" r:id="rId4" imgW="2031633" imgH="241415" progId="Equation.3">
                  <p:embed/>
                </p:oleObj>
              </mc:Choice>
              <mc:Fallback>
                <p:oleObj name="Equation" r:id="rId4" imgW="2031633" imgH="24141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90" y="1322750"/>
                        <a:ext cx="3893609" cy="490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288924" y="601786"/>
            <a:ext cx="4012143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latin typeface="Avenir Black"/>
                <a:cs typeface="Avenir Black"/>
              </a:rPr>
              <a:t>The Null Hypothesis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1" y="3833941"/>
            <a:ext cx="4334934" cy="95410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latin typeface="Avenir Black"/>
                <a:cs typeface="Avenir Black"/>
              </a:rPr>
              <a:t>The Alternative Hypothesis</a:t>
            </a:r>
          </a:p>
        </p:txBody>
      </p:sp>
      <p:graphicFrame>
        <p:nvGraphicFramePr>
          <p:cNvPr id="8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92360848"/>
              </p:ext>
            </p:extLst>
          </p:nvPr>
        </p:nvGraphicFramePr>
        <p:xfrm>
          <a:off x="506413" y="4998075"/>
          <a:ext cx="69215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76" name="Equation" r:id="rId6" imgW="279278" imgH="215931" progId="Equation.3">
                  <p:embed/>
                </p:oleObj>
              </mc:Choice>
              <mc:Fallback>
                <p:oleObj name="Equation" r:id="rId6" imgW="279278" imgH="21593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4998075"/>
                        <a:ext cx="69215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1368836" y="4849114"/>
            <a:ext cx="2966098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Avenir Book"/>
                <a:cs typeface="Avenir Book"/>
              </a:rPr>
              <a:t>There is at least one mean difference among populations</a:t>
            </a:r>
          </a:p>
        </p:txBody>
      </p:sp>
    </p:spTree>
    <p:extLst>
      <p:ext uri="{BB962C8B-B14F-4D97-AF65-F5344CB8AC3E}">
        <p14:creationId xmlns:p14="http://schemas.microsoft.com/office/powerpoint/2010/main" val="198644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41"/>
            <a:ext cx="91440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venir Black"/>
                <a:ea typeface="+mj-ea"/>
                <a:cs typeface="Avenir Black"/>
              </a:rPr>
              <a:t>Why Variance vs. Mean Differences?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2" y="4401080"/>
            <a:ext cx="8720668" cy="2287587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However, we </a:t>
            </a:r>
            <a:r>
              <a:rPr lang="en-US" sz="2400" i="1" dirty="0">
                <a:latin typeface="Avenir Book"/>
                <a:ea typeface="MS PGothic" charset="0"/>
                <a:cs typeface="Avenir Book"/>
              </a:rPr>
              <a:t>can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evaluate the </a:t>
            </a:r>
            <a:r>
              <a:rPr lang="en-US" sz="2400" i="1" u="sng" dirty="0">
                <a:latin typeface="Avenir Book"/>
                <a:ea typeface="MS PGothic" charset="0"/>
                <a:cs typeface="Avenir Book"/>
              </a:rPr>
              <a:t>variance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between these three means:</a:t>
            </a:r>
          </a:p>
          <a:p>
            <a:pPr marL="0" indent="0" eaLnBrk="1" hangingPunct="1">
              <a:buNone/>
            </a:pPr>
            <a:endParaRPr lang="en-US" sz="1800" i="1" dirty="0">
              <a:solidFill>
                <a:schemeClr val="tx2"/>
              </a:solidFill>
              <a:latin typeface="Avenir Book"/>
              <a:ea typeface="MS PGothic" charset="0"/>
              <a:cs typeface="Avenir Book"/>
            </a:endParaRPr>
          </a:p>
          <a:p>
            <a:pPr marL="0" indent="0" eaLnBrk="1" hangingPunct="1">
              <a:buNone/>
            </a:pPr>
            <a:endParaRPr lang="en-US" sz="1800" i="1" dirty="0">
              <a:solidFill>
                <a:schemeClr val="tx2"/>
              </a:solidFill>
              <a:latin typeface="Avenir Book"/>
              <a:ea typeface="MS PGothic" charset="0"/>
              <a:cs typeface="Avenir Book"/>
            </a:endParaRPr>
          </a:p>
          <a:p>
            <a:pPr eaLnBrk="1" hangingPunct="1"/>
            <a:endParaRPr lang="en-US" dirty="0">
              <a:latin typeface="Avenir Book"/>
              <a:ea typeface="MS PGothic" charset="0"/>
              <a:cs typeface="Avenir Book"/>
            </a:endParaRPr>
          </a:p>
        </p:txBody>
      </p:sp>
      <p:pic>
        <p:nvPicPr>
          <p:cNvPr id="24580" name="Picture 4" descr="screenshot_1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53" r="604" b="1553"/>
          <a:stretch>
            <a:fillRect/>
          </a:stretch>
        </p:blipFill>
        <p:spPr bwMode="auto">
          <a:xfrm>
            <a:off x="3589866" y="1524001"/>
            <a:ext cx="5096933" cy="263273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20132" y="1676397"/>
            <a:ext cx="323426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dirty="0">
                <a:latin typeface="Avenir Book"/>
                <a:cs typeface="Avenir Book"/>
              </a:rPr>
              <a:t>When we have more than two sample means, how do you evaluate a </a:t>
            </a:r>
            <a:r>
              <a:rPr lang="en-US" sz="2200" b="0" i="1" dirty="0">
                <a:latin typeface="Avenir Book"/>
                <a:cs typeface="Avenir Book"/>
              </a:rPr>
              <a:t>mean difference</a:t>
            </a:r>
            <a:r>
              <a:rPr lang="en-US" sz="2200" b="0" dirty="0">
                <a:latin typeface="Avenir Book"/>
                <a:cs typeface="Avenir Book"/>
              </a:rPr>
              <a:t>?</a:t>
            </a:r>
          </a:p>
          <a:p>
            <a:pPr eaLnBrk="1" hangingPunct="1"/>
            <a:endParaRPr lang="en-US" sz="2200" b="0" dirty="0">
              <a:latin typeface="Avenir Book"/>
              <a:cs typeface="Avenir Book"/>
            </a:endParaRPr>
          </a:p>
          <a:p>
            <a:pPr eaLnBrk="1" hangingPunct="1"/>
            <a:r>
              <a:rPr lang="en-US" sz="2200" b="0" dirty="0">
                <a:latin typeface="Avenir Book"/>
                <a:cs typeface="Avenir Book"/>
              </a:rPr>
              <a:t>It’s problematic!</a:t>
            </a:r>
          </a:p>
        </p:txBody>
      </p:sp>
      <p:graphicFrame>
        <p:nvGraphicFramePr>
          <p:cNvPr id="850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942138"/>
              </p:ext>
            </p:extLst>
          </p:nvPr>
        </p:nvGraphicFramePr>
        <p:xfrm>
          <a:off x="2505074" y="5256214"/>
          <a:ext cx="618172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77" name="Equation" r:id="rId4" imgW="2946033" imgH="584246" progId="Equation.3">
                  <p:embed/>
                </p:oleObj>
              </mc:Choice>
              <mc:Fallback>
                <p:oleObj name="Equation" r:id="rId4" imgW="2946033" imgH="5842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4" y="5256214"/>
                        <a:ext cx="618172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71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83465" y="3516314"/>
            <a:ext cx="5858934" cy="28067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>
                <a:latin typeface="Avenir Book"/>
                <a:cs typeface="Avenir Book"/>
              </a:rPr>
              <a:t>  </a:t>
            </a:r>
            <a:r>
              <a:rPr lang="en-US" sz="2000" dirty="0">
                <a:latin typeface="Avenir Book"/>
                <a:ea typeface="+mn-ea"/>
                <a:cs typeface="Avenir Book"/>
              </a:rPr>
              <a:t>Three steps:</a:t>
            </a:r>
          </a:p>
          <a:p>
            <a:pPr marL="457200" indent="-29527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latin typeface="Avenir Book"/>
                <a:ea typeface="+mn-ea"/>
                <a:cs typeface="Avenir Book"/>
              </a:rPr>
              <a:t>Calculate </a:t>
            </a:r>
            <a:r>
              <a:rPr lang="en-US" sz="2000" dirty="0">
                <a:solidFill>
                  <a:schemeClr val="accent5"/>
                </a:solidFill>
                <a:latin typeface="Avenir Black"/>
                <a:ea typeface="+mn-ea"/>
                <a:cs typeface="Avenir Black"/>
              </a:rPr>
              <a:t>between-groups variance</a:t>
            </a:r>
          </a:p>
          <a:p>
            <a:pPr marL="436562" lvl="1" indent="0" eaLnBrk="1" fontAlgn="auto" hangingPunct="1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venir Book"/>
                <a:ea typeface="+mn-ea"/>
                <a:cs typeface="Avenir Book"/>
              </a:rPr>
              <a:t>Here we see that there is large variance between sample means</a:t>
            </a:r>
          </a:p>
          <a:p>
            <a:pPr marL="457200" indent="-29527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latin typeface="Avenir Book"/>
                <a:ea typeface="+mn-ea"/>
                <a:cs typeface="Avenir Book"/>
              </a:rPr>
              <a:t>Calculate </a:t>
            </a:r>
            <a:r>
              <a:rPr lang="en-US" sz="2000" dirty="0">
                <a:solidFill>
                  <a:schemeClr val="accent6"/>
                </a:solidFill>
                <a:latin typeface="Avenir Black"/>
                <a:ea typeface="+mn-ea"/>
                <a:cs typeface="Avenir Black"/>
              </a:rPr>
              <a:t>within-groups variance</a:t>
            </a:r>
          </a:p>
          <a:p>
            <a:pPr marL="436562" lvl="1" indent="0" eaLnBrk="1" fontAlgn="auto" hangingPunct="1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srgbClr val="7F7F7F"/>
                </a:solidFill>
                <a:latin typeface="Avenir Book"/>
                <a:ea typeface="+mn-ea"/>
                <a:cs typeface="Avenir Book"/>
              </a:rPr>
              <a:t>There is some variability in scores within each sample</a:t>
            </a:r>
          </a:p>
          <a:p>
            <a:pPr marL="457200" indent="-295275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000" dirty="0">
                <a:latin typeface="Avenir Book"/>
                <a:ea typeface="+mn-ea"/>
                <a:cs typeface="Avenir Book"/>
              </a:rPr>
              <a:t>Calculate the </a:t>
            </a:r>
            <a:r>
              <a:rPr lang="en-US" sz="2000" i="1" dirty="0">
                <a:latin typeface="Avenir Black"/>
                <a:ea typeface="+mn-ea"/>
                <a:cs typeface="Avenir Black"/>
              </a:rPr>
              <a:t>F</a:t>
            </a:r>
            <a:r>
              <a:rPr lang="en-US" sz="2000" dirty="0">
                <a:latin typeface="Avenir Black"/>
                <a:ea typeface="+mn-ea"/>
                <a:cs typeface="Avenir Black"/>
              </a:rPr>
              <a:t>-ratio </a:t>
            </a:r>
            <a:r>
              <a:rPr lang="en-US" sz="2000" dirty="0">
                <a:latin typeface="Avenir Book"/>
                <a:ea typeface="+mn-ea"/>
                <a:cs typeface="Avenir Book"/>
              </a:rPr>
              <a:t>to compare the two variances, and compare to a critical value</a:t>
            </a:r>
          </a:p>
        </p:txBody>
      </p:sp>
      <p:sp>
        <p:nvSpPr>
          <p:cNvPr id="27651" name="Text Placeholder 5"/>
          <p:cNvSpPr>
            <a:spLocks noGrp="1"/>
          </p:cNvSpPr>
          <p:nvPr>
            <p:ph type="body" sz="half" idx="2"/>
          </p:nvPr>
        </p:nvSpPr>
        <p:spPr>
          <a:xfrm>
            <a:off x="269874" y="2055813"/>
            <a:ext cx="2845859" cy="3657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200" dirty="0">
                <a:latin typeface="Avenir Book"/>
                <a:ea typeface="MS PGothic" charset="0"/>
                <a:cs typeface="Avenir Book"/>
              </a:rPr>
              <a:t>These scores are all different. Or, in statistical terms, these scores are all variable.</a:t>
            </a:r>
          </a:p>
          <a:p>
            <a:pPr eaLnBrk="1" hangingPunct="1"/>
            <a:endParaRPr lang="en-US" sz="2200" dirty="0">
              <a:latin typeface="Avenir Book"/>
              <a:ea typeface="MS PGothic" charset="0"/>
              <a:cs typeface="Avenir Book"/>
            </a:endParaRPr>
          </a:p>
          <a:p>
            <a:pPr eaLnBrk="1" hangingPunct="1"/>
            <a:r>
              <a:rPr lang="en-US" sz="2200" dirty="0">
                <a:latin typeface="Avenir Book"/>
                <a:ea typeface="MS PGothic" charset="0"/>
                <a:cs typeface="Avenir Book"/>
              </a:rPr>
              <a:t>Our goal is to measure the amount of variability to explain why the scores are different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875" y="182563"/>
            <a:ext cx="2845858" cy="171397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ea typeface="+mj-ea"/>
                <a:cs typeface="+mj-cs"/>
              </a:rPr>
              <a:t>The Logic of ANOVA</a:t>
            </a:r>
          </a:p>
        </p:txBody>
      </p:sp>
      <p:pic>
        <p:nvPicPr>
          <p:cNvPr id="27653" name="Picture 2" descr="C:\Users\kaori.germano\Downloads\12p392_t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4" b="19559"/>
          <a:stretch>
            <a:fillRect/>
          </a:stretch>
        </p:blipFill>
        <p:spPr bwMode="auto">
          <a:xfrm>
            <a:off x="3513667" y="284163"/>
            <a:ext cx="4935538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40"/>
            <a:ext cx="8229600" cy="1143000"/>
          </a:xfrm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ANOVA: The F-test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784" y="1467073"/>
            <a:ext cx="67200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venir Book"/>
                <a:cs typeface="Avenir Book"/>
              </a:rPr>
              <a:t>A ratio of two measures of variability: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23464" y="2258924"/>
            <a:ext cx="4695869" cy="861774"/>
            <a:chOff x="1450938" y="2563718"/>
            <a:chExt cx="4695869" cy="861774"/>
          </a:xfrm>
        </p:grpSpPr>
        <p:sp>
          <p:nvSpPr>
            <p:cNvPr id="11" name="TextBox 10"/>
            <p:cNvSpPr txBox="1"/>
            <p:nvPr/>
          </p:nvSpPr>
          <p:spPr>
            <a:xfrm>
              <a:off x="1450938" y="2678908"/>
              <a:ext cx="341036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latin typeface="Avenir Book"/>
                  <a:cs typeface="Avenir Book"/>
                </a:rPr>
                <a:t>F</a:t>
              </a:r>
              <a:r>
                <a:rPr lang="en-US" sz="3200" dirty="0">
                  <a:latin typeface="Avenir Book"/>
                  <a:cs typeface="Avenir Book"/>
                </a:rPr>
                <a:t> =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49335" y="2563718"/>
              <a:ext cx="39974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000" dirty="0">
                  <a:solidFill>
                    <a:srgbClr val="C00000"/>
                  </a:solidFill>
                  <a:latin typeface="Avenir Book"/>
                  <a:cs typeface="Avenir Book"/>
                </a:rPr>
                <a:t>Between groups variance (</a:t>
              </a:r>
              <a:r>
                <a:rPr lang="en-US" sz="2000" dirty="0" err="1">
                  <a:solidFill>
                    <a:srgbClr val="C00000"/>
                  </a:solidFill>
                  <a:latin typeface="Avenir Book"/>
                  <a:cs typeface="Avenir Book"/>
                </a:rPr>
                <a:t>MS</a:t>
              </a:r>
              <a:r>
                <a:rPr lang="en-US" sz="2000" baseline="-25000" dirty="0" err="1">
                  <a:solidFill>
                    <a:srgbClr val="C00000"/>
                  </a:solidFill>
                  <a:latin typeface="Avenir Book"/>
                  <a:cs typeface="Avenir Book"/>
                </a:rPr>
                <a:t>b</a:t>
              </a:r>
              <a:r>
                <a:rPr lang="en-US" sz="2000" dirty="0">
                  <a:solidFill>
                    <a:srgbClr val="C00000"/>
                  </a:solidFill>
                  <a:latin typeface="Avenir Book"/>
                  <a:cs typeface="Avenir Book"/>
                </a:rPr>
                <a:t>)</a:t>
              </a:r>
            </a:p>
            <a:p>
              <a:pPr algn="ctr">
                <a:spcAft>
                  <a:spcPts val="12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Avenir Book"/>
                  <a:cs typeface="Avenir Book"/>
                </a:rPr>
                <a:t>Within groups variance (</a:t>
              </a:r>
              <a:r>
                <a:rPr lang="en-US" sz="2000" dirty="0" err="1">
                  <a:solidFill>
                    <a:srgbClr val="7030A0"/>
                  </a:solidFill>
                  <a:latin typeface="Avenir Book"/>
                  <a:cs typeface="Avenir Book"/>
                </a:rPr>
                <a:t>MS</a:t>
              </a:r>
              <a:r>
                <a:rPr lang="en-US" sz="2000" baseline="-25000" dirty="0" err="1">
                  <a:solidFill>
                    <a:srgbClr val="7030A0"/>
                  </a:solidFill>
                  <a:latin typeface="Avenir Book"/>
                  <a:cs typeface="Avenir Book"/>
                </a:rPr>
                <a:t>w</a:t>
              </a:r>
              <a:r>
                <a:rPr lang="en-US" sz="2000" dirty="0">
                  <a:solidFill>
                    <a:srgbClr val="7030A0"/>
                  </a:solidFill>
                  <a:latin typeface="Avenir Book"/>
                  <a:cs typeface="Avenir Book"/>
                </a:rPr>
                <a:t>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9465" y="3011552"/>
              <a:ext cx="359107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37784" y="3303295"/>
            <a:ext cx="81490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  <a:latin typeface="Avenir Black"/>
                <a:cs typeface="Avenir Black"/>
              </a:rPr>
              <a:t>Between groups variance:</a:t>
            </a:r>
            <a:r>
              <a:rPr lang="en-US" sz="2600" dirty="0">
                <a:solidFill>
                  <a:srgbClr val="C00000"/>
                </a:solidFill>
                <a:latin typeface="Avenir Book"/>
                <a:cs typeface="Avenir Book"/>
              </a:rPr>
              <a:t> </a:t>
            </a:r>
            <a:r>
              <a:rPr lang="en-US" sz="2600" dirty="0">
                <a:latin typeface="Avenir Book"/>
                <a:cs typeface="Avenir Book"/>
              </a:rPr>
              <a:t>an estimate of the population variance based on differences among the means of your different groups/conditions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latin typeface="Avenir Book"/>
              <a:cs typeface="Avenir Book"/>
            </a:endParaRPr>
          </a:p>
          <a:p>
            <a:r>
              <a:rPr lang="en-US" sz="2600" dirty="0">
                <a:solidFill>
                  <a:srgbClr val="7030A0"/>
                </a:solidFill>
                <a:latin typeface="Avenir Black"/>
                <a:cs typeface="Avenir Black"/>
              </a:rPr>
              <a:t>Within groups variance: </a:t>
            </a:r>
            <a:r>
              <a:rPr lang="en-US" sz="2600" dirty="0">
                <a:latin typeface="Avenir Book"/>
                <a:cs typeface="Avenir Book"/>
              </a:rPr>
              <a:t>an estimate of the population variance based on the differences </a:t>
            </a:r>
            <a:r>
              <a:rPr lang="en-US" sz="2600" i="1" dirty="0">
                <a:latin typeface="Avenir Book"/>
                <a:cs typeface="Avenir Book"/>
              </a:rPr>
              <a:t>within</a:t>
            </a:r>
            <a:r>
              <a:rPr lang="en-US" sz="2600" dirty="0">
                <a:latin typeface="Avenir Book"/>
                <a:cs typeface="Avenir Book"/>
              </a:rPr>
              <a:t> each of the sample (condition)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136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FC7F-B1D4-414A-8207-929677FA584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20" y="973949"/>
            <a:ext cx="5763313" cy="44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2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3199" y="1309694"/>
            <a:ext cx="4385734" cy="639762"/>
          </a:xfrm>
          <a:solidFill>
            <a:schemeClr val="accent5"/>
          </a:solidFill>
        </p:spPr>
        <p:txBody>
          <a:bodyPr rtlCol="0"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Between-Groups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0137" y="2115611"/>
            <a:ext cx="4368795" cy="450532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How do participants in different conditions differ?</a:t>
            </a:r>
          </a:p>
          <a:p>
            <a:pPr eaLnBrk="1" hangingPunct="1"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This is the variance we are typically interested in because higher indicates more differences between samples/groups</a:t>
            </a:r>
          </a:p>
          <a:p>
            <a:pPr eaLnBrk="1" hangingPunct="1"/>
            <a:r>
              <a:rPr lang="en-US" sz="2200" dirty="0">
                <a:latin typeface="Avenir Book"/>
                <a:ea typeface="MS PGothic" charset="0"/>
                <a:cs typeface="Avenir Book"/>
              </a:rPr>
              <a:t>Possible sources of variance:</a:t>
            </a:r>
          </a:p>
          <a:p>
            <a:pPr lvl="1" eaLnBrk="1" hangingPunct="1"/>
            <a:r>
              <a:rPr lang="en-US" sz="2200" dirty="0">
                <a:latin typeface="Avenir Book"/>
                <a:ea typeface="MS PGothic" charset="0"/>
                <a:cs typeface="Avenir Book"/>
              </a:rPr>
              <a:t>Differences </a:t>
            </a:r>
            <a:r>
              <a:rPr lang="en-US" sz="2200" i="1" dirty="0">
                <a:latin typeface="Avenir Book"/>
                <a:ea typeface="MS PGothic" charset="0"/>
                <a:cs typeface="Avenir Book"/>
              </a:rPr>
              <a:t>caused by</a:t>
            </a:r>
            <a:r>
              <a:rPr lang="en-US" sz="2200" dirty="0">
                <a:latin typeface="Avenir Book"/>
                <a:ea typeface="MS PGothic" charset="0"/>
                <a:cs typeface="Avenir Book"/>
              </a:rPr>
              <a:t> treatment (IV)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Random chance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54563" y="1309694"/>
            <a:ext cx="4220104" cy="639762"/>
          </a:xfrm>
          <a:solidFill>
            <a:schemeClr val="accent6"/>
          </a:solidFill>
        </p:spPr>
        <p:txBody>
          <a:bodyPr rtlCol="0"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dirty="0">
                <a:solidFill>
                  <a:schemeClr val="bg1"/>
                </a:solidFill>
              </a:rPr>
              <a:t>Within-</a:t>
            </a:r>
            <a:r>
              <a:rPr lang="en-US" dirty="0">
                <a:solidFill>
                  <a:schemeClr val="bg1"/>
                </a:solidFill>
              </a:rPr>
              <a:t>Groups </a:t>
            </a:r>
            <a:r>
              <a:rPr dirty="0">
                <a:solidFill>
                  <a:schemeClr val="bg1"/>
                </a:solidFill>
              </a:rPr>
              <a:t>Variance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771496" y="2132544"/>
            <a:ext cx="4203171" cy="4337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How do participants </a:t>
            </a:r>
            <a:r>
              <a:rPr lang="en-US" sz="2200" i="1" dirty="0">
                <a:latin typeface="Avenir Book"/>
                <a:ea typeface="MS PGothic" charset="0"/>
                <a:cs typeface="Avenir Book"/>
              </a:rPr>
              <a:t>within</a:t>
            </a:r>
            <a:r>
              <a:rPr lang="en-US" sz="2200" dirty="0">
                <a:latin typeface="Avenir Book"/>
                <a:ea typeface="MS PGothic" charset="0"/>
                <a:cs typeface="Avenir Book"/>
              </a:rPr>
              <a:t> the same condition differ?</a:t>
            </a:r>
          </a:p>
          <a:p>
            <a:pPr eaLnBrk="1" hangingPunct="1"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Variance due to chance and sampling error (“Noise”)</a:t>
            </a:r>
            <a:endParaRPr lang="en-US" altLang="ja-JP" sz="2200" dirty="0">
              <a:latin typeface="Avenir Book"/>
              <a:ea typeface="MS PGothic" charset="0"/>
              <a:cs typeface="Avenir Book"/>
            </a:endParaRPr>
          </a:p>
          <a:p>
            <a:pPr eaLnBrk="1" hangingPunct="1">
              <a:spcAft>
                <a:spcPts val="12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How big are the differences between individuals when there is no treatment effect?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643"/>
            <a:ext cx="8229600" cy="1143000"/>
          </a:xfrm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ANOVA: The F-test</a:t>
            </a:r>
          </a:p>
        </p:txBody>
      </p:sp>
    </p:spTree>
    <p:extLst>
      <p:ext uri="{BB962C8B-B14F-4D97-AF65-F5344CB8AC3E}">
        <p14:creationId xmlns:p14="http://schemas.microsoft.com/office/powerpoint/2010/main" val="287010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274638"/>
            <a:ext cx="8720666" cy="11430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Avenir Black"/>
                <a:cs typeface="Avenir Black"/>
              </a:rPr>
              <a:t>Quasi-Experimental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84865"/>
            <a:ext cx="8280401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800" dirty="0">
                <a:latin typeface="Avenir Book"/>
                <a:cs typeface="Avenir Book"/>
              </a:rPr>
              <a:t>In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lack"/>
                <a:cs typeface="Avenir Black"/>
              </a:rPr>
              <a:t>non-experimental </a:t>
            </a:r>
            <a:r>
              <a:rPr lang="en-US" sz="2800" dirty="0">
                <a:latin typeface="Avenir Book"/>
                <a:cs typeface="Avenir Book"/>
              </a:rPr>
              <a:t>designs, little or no attempt to address threats to internal validity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800" dirty="0">
                <a:latin typeface="Avenir Book"/>
                <a:cs typeface="Avenir Book"/>
              </a:rPr>
              <a:t>In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experimental</a:t>
            </a:r>
            <a:r>
              <a:rPr lang="en-US" sz="2800" dirty="0">
                <a:latin typeface="Avenir Black"/>
                <a:cs typeface="Avenir Black"/>
              </a:rPr>
              <a:t> </a:t>
            </a:r>
            <a:r>
              <a:rPr lang="en-US" sz="2800" dirty="0">
                <a:latin typeface="Avenir Book"/>
                <a:cs typeface="Avenir Book"/>
              </a:rPr>
              <a:t>designs, maximum attempt to address threats to internal validity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800" dirty="0">
                <a:latin typeface="Avenir Book"/>
                <a:cs typeface="Avenir Book"/>
              </a:rPr>
              <a:t>In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lack"/>
                <a:cs typeface="Avenir Black"/>
              </a:rPr>
              <a:t>quasi-experimental </a:t>
            </a:r>
            <a:r>
              <a:rPr lang="en-US" sz="2800" dirty="0">
                <a:latin typeface="Avenir Book"/>
                <a:cs typeface="Avenir Book"/>
              </a:rPr>
              <a:t>designs, there are attempts to minimize threats to internal validity, but because of the variables under consideration, full control and manipulation (e.g. random assignment) is impossible </a:t>
            </a:r>
          </a:p>
          <a:p>
            <a:pPr marL="0" indent="0">
              <a:lnSpc>
                <a:spcPct val="110000"/>
              </a:lnSpc>
              <a:spcAft>
                <a:spcPts val="1800"/>
              </a:spcAft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26933" y="1185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7933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latin typeface="Avenir Book"/>
                <a:cs typeface="Avenir Book"/>
              </a:rPr>
              <a:t> 	 Are there any differences in satisfaction with different viewing distances of a 42-inch HDTV</a:t>
            </a:r>
            <a:r>
              <a:rPr lang="en-US" dirty="0">
                <a:latin typeface="Avenir Book"/>
                <a:cs typeface="Avenir Book"/>
              </a:rPr>
              <a:t>?</a:t>
            </a:r>
          </a:p>
        </p:txBody>
      </p:sp>
      <p:pic>
        <p:nvPicPr>
          <p:cNvPr id="148482" name="Picture 2" descr="C:\Users\kaori.germano\Dropbox\Teaching (PC)\Behavioral Stats\Other Material\Publisher Materials\Image_Library\chapter12\12p406_t04.jpg"/>
          <p:cNvPicPr>
            <a:picLocks noChangeAspect="1" noChangeArrowheads="1"/>
          </p:cNvPicPr>
          <p:nvPr/>
        </p:nvPicPr>
        <p:blipFill>
          <a:blip r:embed="rId2"/>
          <a:srcRect l="34014"/>
          <a:stretch>
            <a:fillRect/>
          </a:stretch>
        </p:blipFill>
        <p:spPr bwMode="auto">
          <a:xfrm>
            <a:off x="789712" y="1853474"/>
            <a:ext cx="7740507" cy="3734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048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lack"/>
                <a:cs typeface="Avenir Black"/>
              </a:rPr>
              <a:t>State your hypotheses and set </a:t>
            </a:r>
            <a:r>
              <a:rPr lang="en-US" sz="3200" i="1" dirty="0">
                <a:latin typeface="Avenir Black"/>
                <a:cs typeface="Avenir Black"/>
              </a:rPr>
              <a:t>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95" y="2450570"/>
            <a:ext cx="8229600" cy="12331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Avenir Book"/>
                <a:cs typeface="Avenir Book"/>
              </a:rPr>
              <a:t>  	There is no effect of viewing distances on ratings of satisfaction of watching HDTV</a:t>
            </a:r>
          </a:p>
        </p:txBody>
      </p:sp>
      <p:graphicFrame>
        <p:nvGraphicFramePr>
          <p:cNvPr id="149506" name="Object 2"/>
          <p:cNvGraphicFramePr>
            <a:graphicFrameLocks noChangeAspect="1"/>
          </p:cNvGraphicFramePr>
          <p:nvPr/>
        </p:nvGraphicFramePr>
        <p:xfrm>
          <a:off x="457200" y="1697038"/>
          <a:ext cx="41560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01" name="Equation" r:id="rId3" imgW="1384200" imgH="228600" progId="Equation.3">
                  <p:embed/>
                </p:oleObj>
              </mc:Choice>
              <mc:Fallback>
                <p:oleObj name="Equation" r:id="rId3" imgW="138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97038"/>
                        <a:ext cx="415607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920799"/>
              </p:ext>
            </p:extLst>
          </p:nvPr>
        </p:nvGraphicFramePr>
        <p:xfrm>
          <a:off x="419100" y="3467100"/>
          <a:ext cx="75120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02" name="Equation" r:id="rId5" imgW="2501900" imgH="203200" progId="Equation.3">
                  <p:embed/>
                </p:oleObj>
              </mc:Choice>
              <mc:Fallback>
                <p:oleObj name="Equation" r:id="rId5" imgW="2501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3467100"/>
                        <a:ext cx="75120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14391" y="4146836"/>
            <a:ext cx="8229600" cy="123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Book"/>
                <a:ea typeface="ＭＳ Ｐゴシック" charset="0"/>
                <a:cs typeface="Avenir Book"/>
              </a:rPr>
              <a:t>  There is an effect of viewing distances on ratings of satisfaction of watching HDTV</a:t>
            </a:r>
          </a:p>
        </p:txBody>
      </p:sp>
      <p:graphicFrame>
        <p:nvGraphicFramePr>
          <p:cNvPr id="14950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954434"/>
              </p:ext>
            </p:extLst>
          </p:nvPr>
        </p:nvGraphicFramePr>
        <p:xfrm>
          <a:off x="457200" y="5329235"/>
          <a:ext cx="1683327" cy="53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03" name="Equation" r:id="rId7" imgW="558720" imgH="177480" progId="Equation.3">
                  <p:embed/>
                </p:oleObj>
              </mc:Choice>
              <mc:Fallback>
                <p:oleObj name="Equation" r:id="rId7" imgW="558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29235"/>
                        <a:ext cx="1683327" cy="5356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61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973"/>
            <a:ext cx="8229600" cy="1143000"/>
          </a:xfrm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Steps in ANOVA</a:t>
            </a:r>
          </a:p>
        </p:txBody>
      </p:sp>
      <p:pic>
        <p:nvPicPr>
          <p:cNvPr id="4" name="Picture 3" descr="C:\Users\kaori.germano\Dropbox\Teaching (PC)\Behavioral Stats\Other Material\Publisher Materials\Image_Library\chapter12\12p397_f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944" y="1600200"/>
            <a:ext cx="8558679" cy="4439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828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Make a Decision Regarding </a:t>
            </a:r>
            <a:r>
              <a:rPr lang="en-US" i="1" dirty="0">
                <a:latin typeface="Avenir Black"/>
                <a:cs typeface="Avenir Black"/>
              </a:rPr>
              <a:t>H</a:t>
            </a:r>
            <a:r>
              <a:rPr lang="en-US" i="1" baseline="-25000" dirty="0">
                <a:latin typeface="Avenir Black"/>
                <a:cs typeface="Avenir Black"/>
              </a:rPr>
              <a:t>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</p:spPr>
        <p:txBody>
          <a:bodyPr anchor="ctr">
            <a:norm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Avenir Black"/>
                <a:cs typeface="Avenir Black"/>
              </a:rPr>
              <a:t>Our Critical </a:t>
            </a:r>
            <a:r>
              <a:rPr lang="en-US" sz="2400" b="0" i="1" dirty="0">
                <a:solidFill>
                  <a:schemeClr val="bg1"/>
                </a:solidFill>
                <a:latin typeface="Avenir Black"/>
                <a:cs typeface="Avenir Black"/>
              </a:rPr>
              <a:t>F</a:t>
            </a:r>
            <a:r>
              <a:rPr lang="en-US" sz="2400" b="0" dirty="0">
                <a:solidFill>
                  <a:schemeClr val="bg1"/>
                </a:solidFill>
                <a:latin typeface="Avenir Black"/>
                <a:cs typeface="Avenir Black"/>
              </a:rPr>
              <a:t> (</a:t>
            </a:r>
            <a:r>
              <a:rPr lang="en-US" sz="2400" b="0" i="1" dirty="0" err="1">
                <a:solidFill>
                  <a:schemeClr val="bg1"/>
                </a:solidFill>
                <a:latin typeface="Avenir Black"/>
                <a:cs typeface="Avenir Black"/>
              </a:rPr>
              <a:t>F</a:t>
            </a:r>
            <a:r>
              <a:rPr lang="en-US" sz="2400" b="0" baseline="-25000" dirty="0" err="1">
                <a:solidFill>
                  <a:schemeClr val="bg1"/>
                </a:solidFill>
                <a:latin typeface="Avenir Black"/>
                <a:cs typeface="Avenir Black"/>
              </a:rPr>
              <a:t>crit</a:t>
            </a:r>
            <a:r>
              <a:rPr lang="en-US" sz="2400" b="0" dirty="0">
                <a:solidFill>
                  <a:schemeClr val="bg1"/>
                </a:solidFill>
                <a:latin typeface="Avenir Black"/>
                <a:cs typeface="Avenir Black"/>
              </a:rPr>
              <a:t>)</a:t>
            </a:r>
            <a:endParaRPr lang="en-US" sz="2400" b="0" i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3199436"/>
            <a:ext cx="8229600" cy="3469013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Avenir Book"/>
                <a:cs typeface="Avenir Book"/>
              </a:rPr>
              <a:t>Our </a:t>
            </a:r>
            <a:r>
              <a:rPr lang="en-US" i="1" dirty="0">
                <a:latin typeface="Avenir Book"/>
                <a:cs typeface="Avenir Book"/>
              </a:rPr>
              <a:t>F</a:t>
            </a:r>
            <a:r>
              <a:rPr lang="en-US" dirty="0">
                <a:latin typeface="Avenir Book"/>
                <a:cs typeface="Avenir Book"/>
              </a:rPr>
              <a:t> statistic falls in the critical region: </a:t>
            </a:r>
          </a:p>
          <a:p>
            <a:pPr lvl="1"/>
            <a:r>
              <a:rPr lang="en-US" sz="1800" dirty="0">
                <a:latin typeface="Avenir Book"/>
                <a:cs typeface="Avenir Book"/>
              </a:rPr>
              <a:t>Our computed </a:t>
            </a:r>
            <a:r>
              <a:rPr lang="en-US" sz="1800" i="1" dirty="0">
                <a:latin typeface="Avenir Book"/>
                <a:cs typeface="Avenir Book"/>
              </a:rPr>
              <a:t>F</a:t>
            </a:r>
            <a:r>
              <a:rPr lang="en-US" sz="1800" dirty="0">
                <a:latin typeface="Avenir Book"/>
                <a:cs typeface="Avenir Book"/>
              </a:rPr>
              <a:t> (8.33) has a larger value than our critical </a:t>
            </a:r>
            <a:r>
              <a:rPr lang="en-US" sz="1800" i="1" dirty="0">
                <a:latin typeface="Avenir Book"/>
                <a:cs typeface="Avenir Book"/>
              </a:rPr>
              <a:t>F (3.24</a:t>
            </a:r>
            <a:r>
              <a:rPr lang="en-US" sz="1800" dirty="0">
                <a:latin typeface="Avenir Book"/>
                <a:cs typeface="Avenir Book"/>
              </a:rPr>
              <a:t>)</a:t>
            </a:r>
          </a:p>
          <a:p>
            <a:r>
              <a:rPr lang="en-US" dirty="0">
                <a:latin typeface="Avenir Book"/>
                <a:cs typeface="Avenir Book"/>
              </a:rPr>
              <a:t>Therefore, reject the null hypothesis</a:t>
            </a:r>
          </a:p>
          <a:p>
            <a:pPr lvl="1"/>
            <a:r>
              <a:rPr lang="en-US" sz="1800" dirty="0">
                <a:latin typeface="Avenir Book"/>
                <a:cs typeface="Avenir Book"/>
              </a:rPr>
              <a:t>It is very unlikely (</a:t>
            </a:r>
            <a:r>
              <a:rPr lang="en-US" sz="1800" i="1" dirty="0">
                <a:latin typeface="Avenir Book"/>
                <a:cs typeface="Avenir Book"/>
              </a:rPr>
              <a:t>p</a:t>
            </a:r>
            <a:r>
              <a:rPr lang="en-US" sz="1800" dirty="0">
                <a:latin typeface="Avenir Book"/>
                <a:cs typeface="Avenir Book"/>
              </a:rPr>
              <a:t> &lt; .05) that we would obtain a value this large if </a:t>
            </a:r>
            <a:r>
              <a:rPr lang="en-US" sz="1800" i="1" dirty="0">
                <a:latin typeface="Avenir Book"/>
                <a:cs typeface="Avenir Book"/>
              </a:rPr>
              <a:t>H</a:t>
            </a:r>
            <a:r>
              <a:rPr lang="en-US" sz="1800" i="1" baseline="-25000" dirty="0">
                <a:latin typeface="Avenir Book"/>
                <a:cs typeface="Avenir Book"/>
              </a:rPr>
              <a:t>0</a:t>
            </a:r>
            <a:r>
              <a:rPr lang="en-US" sz="1800" dirty="0">
                <a:latin typeface="Avenir Book"/>
                <a:cs typeface="Avenir Book"/>
              </a:rPr>
              <a:t> is true.  Therefore we reject the null hypothesis and conclude that there is a significant effect of viewing distance on pleasure in HDTV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</p:spPr>
        <p:txBody>
          <a:bodyPr anchor="ctr"/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Avenir Black"/>
                <a:cs typeface="Avenir Black"/>
              </a:rPr>
              <a:t>Our Computed </a:t>
            </a:r>
            <a:r>
              <a:rPr lang="en-US" sz="2400" b="0" i="1" dirty="0">
                <a:solidFill>
                  <a:schemeClr val="bg1"/>
                </a:solidFill>
                <a:latin typeface="Avenir Black"/>
                <a:cs typeface="Avenir Black"/>
              </a:rPr>
              <a:t>F</a:t>
            </a:r>
            <a:endParaRPr lang="en-US" sz="2400" b="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50000"/>
              </p:ext>
            </p:extLst>
          </p:nvPr>
        </p:nvGraphicFramePr>
        <p:xfrm>
          <a:off x="1044043" y="2275952"/>
          <a:ext cx="28225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37" name="Equation" r:id="rId3" imgW="1041120" imgH="228600" progId="Equation.3">
                  <p:embed/>
                </p:oleObj>
              </mc:Choice>
              <mc:Fallback>
                <p:oleObj name="Equation" r:id="rId3" imgW="1041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043" y="2275952"/>
                        <a:ext cx="2822575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53840"/>
              </p:ext>
            </p:extLst>
          </p:nvPr>
        </p:nvGraphicFramePr>
        <p:xfrm>
          <a:off x="5324476" y="2237323"/>
          <a:ext cx="270351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38" name="Equation" r:id="rId5" imgW="914400" imgH="203040" progId="Equation.3">
                  <p:embed/>
                </p:oleObj>
              </mc:Choice>
              <mc:Fallback>
                <p:oleObj name="Equation" r:id="rId5" imgW="914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476" y="2237323"/>
                        <a:ext cx="2703513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038515"/>
              </p:ext>
            </p:extLst>
          </p:nvPr>
        </p:nvGraphicFramePr>
        <p:xfrm>
          <a:off x="2617790" y="5638533"/>
          <a:ext cx="40703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39" name="Equation" r:id="rId7" imgW="1485720" imgH="203040" progId="Equation.3">
                  <p:embed/>
                </p:oleObj>
              </mc:Choice>
              <mc:Fallback>
                <p:oleObj name="Equation" r:id="rId7" imgW="1485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90" y="5638533"/>
                        <a:ext cx="4070350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8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ANOVA for different designs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93334"/>
            <a:ext cx="8229600" cy="4940820"/>
          </a:xfrm>
        </p:spPr>
        <p:txBody>
          <a:bodyPr rtlCol="0">
            <a:norm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One-way ANOVA: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Tests differences in means when you have one categorical, between-subjects IV with at least 2 levels</a:t>
            </a: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b="1" dirty="0">
                <a:solidFill>
                  <a:schemeClr val="accent3"/>
                </a:solidFill>
                <a:latin typeface="Avenir Black"/>
                <a:cs typeface="Avenir Black"/>
              </a:rPr>
              <a:t>Repeated</a:t>
            </a:r>
            <a:r>
              <a:rPr lang="en-US" sz="2800" b="1" dirty="0">
                <a:latin typeface="Avenir Black"/>
                <a:cs typeface="Avenir Black"/>
              </a:rPr>
              <a:t> </a:t>
            </a:r>
            <a:r>
              <a:rPr lang="en-US" sz="2800" b="1" dirty="0">
                <a:solidFill>
                  <a:schemeClr val="accent3"/>
                </a:solidFill>
                <a:latin typeface="Avenir Black"/>
                <a:cs typeface="Avenir Black"/>
              </a:rPr>
              <a:t>Measures</a:t>
            </a:r>
            <a:r>
              <a:rPr lang="en-US" sz="2800" b="1" dirty="0">
                <a:latin typeface="Avenir Black"/>
                <a:cs typeface="Avenir Black"/>
              </a:rPr>
              <a:t> </a:t>
            </a:r>
            <a:r>
              <a:rPr lang="en-US" sz="2800" b="1" dirty="0">
                <a:solidFill>
                  <a:schemeClr val="accent3"/>
                </a:solidFill>
                <a:latin typeface="Avenir Black"/>
                <a:cs typeface="Avenir Black"/>
              </a:rPr>
              <a:t>ANOVA</a:t>
            </a:r>
            <a:r>
              <a:rPr lang="en-US" sz="2800" dirty="0">
                <a:latin typeface="Avenir Black"/>
                <a:cs typeface="Avenir Black"/>
              </a:rPr>
              <a:t>: </a:t>
            </a:r>
            <a:r>
              <a:rPr lang="en-US" sz="2800" dirty="0">
                <a:latin typeface="Avenir Book"/>
                <a:cs typeface="Avenir Book"/>
              </a:rPr>
              <a:t>Used when your categorical IV is manipulated within-subjects</a:t>
            </a:r>
            <a:endParaRPr lang="en-US" sz="2800" dirty="0">
              <a:latin typeface="Avenir Black"/>
              <a:cs typeface="Avenir Black"/>
            </a:endParaRP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dirty="0">
                <a:solidFill>
                  <a:schemeClr val="accent1"/>
                </a:solidFill>
                <a:latin typeface="Avenir Black"/>
                <a:cs typeface="Avenir Black"/>
              </a:rPr>
              <a:t>Two-way (factorial) ANOVA</a:t>
            </a:r>
            <a:r>
              <a:rPr lang="en-US" sz="2800" dirty="0">
                <a:latin typeface="Avenir Black"/>
                <a:cs typeface="Avenir Black"/>
              </a:rPr>
              <a:t>: </a:t>
            </a:r>
            <a:r>
              <a:rPr lang="en-US" sz="2800" dirty="0">
                <a:latin typeface="Avenir Book"/>
                <a:cs typeface="Avenir Book"/>
              </a:rPr>
              <a:t>Used when you have multiple IVs, each with 2 or more levels</a:t>
            </a:r>
            <a:endParaRPr lang="en-US" sz="2800" dirty="0">
              <a:latin typeface="Avenir Black"/>
              <a:cs typeface="Avenir Black"/>
            </a:endParaRP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endParaRPr lang="en-US" dirty="0">
              <a:latin typeface="Avenir Book"/>
              <a:ea typeface="+mn-ea"/>
              <a:cs typeface="Avenir Book"/>
            </a:endParaRPr>
          </a:p>
          <a:p>
            <a:pPr marL="182880" indent="-182880" eaLnBrk="1" fontAlgn="auto" hangingPunct="1">
              <a:spcAft>
                <a:spcPts val="300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691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ANOVAs for different designs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56268"/>
            <a:ext cx="8229600" cy="5350933"/>
          </a:xfrm>
        </p:spPr>
        <p:txBody>
          <a:bodyPr rtlCol="0">
            <a:norm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One-way ANOVA: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Tests differences in means when you have one categorical, between-subjects IV with at least 2 levels</a:t>
            </a: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Repeated Measures ANOVA: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Used when your categorical IV is manipulated within-subjects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Avenir Black"/>
              <a:cs typeface="Avenir Black"/>
            </a:endParaRP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800" b="1" dirty="0">
                <a:solidFill>
                  <a:schemeClr val="accent1"/>
                </a:solidFill>
                <a:latin typeface="Avenir Black"/>
                <a:cs typeface="Avenir Black"/>
              </a:rPr>
              <a:t>Two-way (factorial) ANOVA</a:t>
            </a:r>
            <a:r>
              <a:rPr lang="en-US" sz="2800" dirty="0">
                <a:latin typeface="Avenir Black"/>
                <a:cs typeface="Avenir Black"/>
              </a:rPr>
              <a:t>: </a:t>
            </a:r>
            <a:r>
              <a:rPr lang="en-US" sz="2800" dirty="0">
                <a:latin typeface="Avenir Book"/>
                <a:cs typeface="Avenir Book"/>
              </a:rPr>
              <a:t>Used when you have multiple IVs, each with 2 or more levels (can include both between and within-subjects variables!).</a:t>
            </a:r>
            <a:endParaRPr lang="en-US" sz="2800" dirty="0">
              <a:latin typeface="Avenir Black"/>
              <a:cs typeface="Avenir Black"/>
            </a:endParaRP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endParaRPr lang="en-US" dirty="0">
              <a:latin typeface="Avenir Book"/>
              <a:ea typeface="+mn-ea"/>
              <a:cs typeface="Avenir Book"/>
            </a:endParaRPr>
          </a:p>
          <a:p>
            <a:pPr marL="182880" indent="-182880" eaLnBrk="1" fontAlgn="auto" hangingPunct="1">
              <a:spcAft>
                <a:spcPts val="300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22206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 descr="C:\Users\kaori.germano\Dropbox\Teaching (PC)\Behavioral Stats\Other Material\Publisher Materials\Image_Library\chapter14\14p467_t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/>
          <a:stretch>
            <a:fillRect/>
          </a:stretch>
        </p:blipFill>
        <p:spPr bwMode="auto">
          <a:xfrm>
            <a:off x="862012" y="2772307"/>
            <a:ext cx="7315200" cy="3702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5" name="Content Placeholder 6"/>
          <p:cNvSpPr>
            <a:spLocks noGrp="1"/>
          </p:cNvSpPr>
          <p:nvPr>
            <p:ph idx="1"/>
          </p:nvPr>
        </p:nvSpPr>
        <p:spPr>
          <a:xfrm>
            <a:off x="2971800" y="504296"/>
            <a:ext cx="5943600" cy="55784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Two IVs, each with their own </a:t>
            </a:r>
            <a:r>
              <a:rPr lang="en-US" sz="2200" i="1" dirty="0">
                <a:latin typeface="Avenir Book"/>
                <a:ea typeface="MS PGothic" charset="0"/>
                <a:cs typeface="Avenir Book"/>
              </a:rPr>
              <a:t>levels</a:t>
            </a:r>
            <a:endParaRPr lang="en-US" sz="2200" dirty="0">
              <a:latin typeface="Avenir Book"/>
              <a:ea typeface="MS PGothic" charset="0"/>
              <a:cs typeface="Avenir Book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Creates a research design which allows us to look at every possible condition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Summarized in a </a:t>
            </a:r>
            <a:r>
              <a:rPr lang="en-US" sz="2200" i="1" dirty="0">
                <a:latin typeface="Avenir Book"/>
                <a:ea typeface="MS PGothic" charset="0"/>
                <a:cs typeface="Avenir Book"/>
              </a:rPr>
              <a:t>matrix</a:t>
            </a:r>
            <a:r>
              <a:rPr lang="en-US" sz="2200" dirty="0">
                <a:latin typeface="Avenir Book"/>
                <a:ea typeface="MS PGothic" charset="0"/>
                <a:cs typeface="Avenir Book"/>
              </a:rPr>
              <a:t>, where we would require a separate sample for each </a:t>
            </a:r>
            <a:r>
              <a:rPr lang="en-US" sz="2200" i="1" dirty="0">
                <a:latin typeface="Avenir Book"/>
                <a:ea typeface="MS PGothic" charset="0"/>
                <a:cs typeface="Avenir Book"/>
              </a:rPr>
              <a:t>cell</a:t>
            </a:r>
            <a:endParaRPr lang="en-US" sz="2200" dirty="0">
              <a:latin typeface="Avenir Book"/>
              <a:ea typeface="MS PGothic" charset="0"/>
              <a:cs typeface="Avenir Book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70430"/>
            <a:ext cx="2514600" cy="1681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Avenir Black"/>
                <a:ea typeface="ＭＳ Ｐゴシック" charset="0"/>
                <a:cs typeface="Avenir Black"/>
              </a:rPr>
              <a:t>Research designs with two-factors</a:t>
            </a:r>
          </a:p>
        </p:txBody>
      </p:sp>
    </p:spTree>
    <p:extLst>
      <p:ext uri="{BB962C8B-B14F-4D97-AF65-F5344CB8AC3E}">
        <p14:creationId xmlns:p14="http://schemas.microsoft.com/office/powerpoint/2010/main" val="16076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108373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latin typeface="Avenir Black"/>
                <a:ea typeface="ＭＳ Ｐゴシック" charset="0"/>
                <a:cs typeface="Avenir Black"/>
              </a:rPr>
              <a:t>A Two-Factor Research Study </a:t>
            </a:r>
          </a:p>
        </p:txBody>
      </p:sp>
      <p:sp>
        <p:nvSpPr>
          <p:cNvPr id="35843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419228"/>
            <a:ext cx="8348133" cy="18176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A researcher studying the effects of heat and humidity on performance could use the following experimental design: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8068" y="2565406"/>
          <a:ext cx="7786688" cy="3643189"/>
        </p:xfrm>
        <a:graphic>
          <a:graphicData uri="http://schemas.openxmlformats.org/drawingml/2006/table">
            <a:tbl>
              <a:tblPr/>
              <a:tblGrid>
                <a:gridCol w="194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ook"/>
                        <a:ea typeface="MS PGothic" charset="0"/>
                        <a:cs typeface="Avenir Book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80-degree room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90-degree room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100-degree room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Low Humidity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Low humidity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80-degree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Low humidity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90-degree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Low humidity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100-degree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High Humidity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High humidity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80-degree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High humidity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90-degree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Sample 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high humidity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ook"/>
                          <a:ea typeface="MS PGothic" charset="0"/>
                          <a:cs typeface="Avenir Book"/>
                        </a:rPr>
                        <a:t>100-degree room</a:t>
                      </a:r>
                    </a:p>
                  </a:txBody>
                  <a:tcPr marT="45689" marB="456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827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689505" y="3838574"/>
          <a:ext cx="7646987" cy="2155826"/>
        </p:xfrm>
        <a:graphic>
          <a:graphicData uri="http://schemas.openxmlformats.org/drawingml/2006/table">
            <a:tbl>
              <a:tblPr/>
              <a:tblGrid>
                <a:gridCol w="171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lack"/>
                        <a:ea typeface="MS PGothic" charset="0"/>
                        <a:cs typeface="Avenir Black"/>
                      </a:endParaRP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80-degree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90-degree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100-degree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Low Humidity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1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2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3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High Humidity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4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5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6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89505" y="881062"/>
          <a:ext cx="5610225" cy="1920474"/>
        </p:xfrm>
        <a:graphic>
          <a:graphicData uri="http://schemas.openxmlformats.org/drawingml/2006/table">
            <a:tbl>
              <a:tblPr/>
              <a:tblGrid>
                <a:gridCol w="207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lack"/>
                        <a:ea typeface="MS PGothic" charset="0"/>
                        <a:cs typeface="Avenir Black"/>
                      </a:endParaRPr>
                    </a:p>
                  </a:txBody>
                  <a:tcPr marT="45759" marB="4575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Drug A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Drug B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Males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1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2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Females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3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4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242" name="TextBox 14"/>
          <p:cNvSpPr txBox="1">
            <a:spLocks noChangeArrowheads="1"/>
          </p:cNvSpPr>
          <p:nvPr/>
        </p:nvSpPr>
        <p:spPr bwMode="auto">
          <a:xfrm>
            <a:off x="689505" y="395816"/>
            <a:ext cx="5610225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This is an example of a </a:t>
            </a:r>
            <a:r>
              <a:rPr lang="en-US" dirty="0">
                <a:solidFill>
                  <a:schemeClr val="tx2"/>
                </a:solidFill>
                <a:latin typeface="Avenir Black"/>
                <a:cs typeface="Avenir Black"/>
              </a:rPr>
              <a:t>2 x 2 </a:t>
            </a:r>
            <a:r>
              <a:rPr lang="en-US" dirty="0">
                <a:latin typeface="Avenir Book"/>
                <a:cs typeface="Avenir Book"/>
              </a:rPr>
              <a:t>ANOVA</a:t>
            </a:r>
          </a:p>
        </p:txBody>
      </p:sp>
      <p:sp>
        <p:nvSpPr>
          <p:cNvPr id="51243" name="TextBox 15"/>
          <p:cNvSpPr txBox="1">
            <a:spLocks noChangeArrowheads="1"/>
          </p:cNvSpPr>
          <p:nvPr/>
        </p:nvSpPr>
        <p:spPr bwMode="auto">
          <a:xfrm>
            <a:off x="689505" y="3335337"/>
            <a:ext cx="5630862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venir Book"/>
                <a:cs typeface="Avenir Book"/>
              </a:rPr>
              <a:t>This is an example of a </a:t>
            </a:r>
            <a:r>
              <a:rPr lang="en-US" dirty="0">
                <a:solidFill>
                  <a:schemeClr val="tx2"/>
                </a:solidFill>
                <a:latin typeface="Avenir Black"/>
                <a:cs typeface="Avenir Black"/>
              </a:rPr>
              <a:t>2 x 3 </a:t>
            </a:r>
            <a:r>
              <a:rPr lang="en-US" dirty="0">
                <a:latin typeface="Avenir Book"/>
                <a:cs typeface="Avenir Book"/>
              </a:rPr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346113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965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venir Black"/>
                <a:ea typeface="ＭＳ Ｐゴシック" charset="0"/>
                <a:cs typeface="Avenir Black"/>
              </a:rPr>
              <a:t>What does the factorial ANOVA do?</a:t>
            </a:r>
          </a:p>
        </p:txBody>
      </p:sp>
      <p:sp>
        <p:nvSpPr>
          <p:cNvPr id="53250" name="Content Placeholder 5"/>
          <p:cNvSpPr>
            <a:spLocks noGrp="1"/>
          </p:cNvSpPr>
          <p:nvPr>
            <p:ph idx="1"/>
          </p:nvPr>
        </p:nvSpPr>
        <p:spPr>
          <a:xfrm>
            <a:off x="321736" y="1354667"/>
            <a:ext cx="8382000" cy="5022850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lnSpc>
                <a:spcPct val="120000"/>
              </a:lnSpc>
              <a:spcBef>
                <a:spcPct val="50000"/>
              </a:spcBef>
              <a:buNone/>
              <a:defRPr/>
            </a:pPr>
            <a:r>
              <a:rPr lang="en-US" sz="2600" dirty="0">
                <a:latin typeface="Avenir Book"/>
                <a:ea typeface="MS PGothic" charset="0"/>
                <a:cs typeface="Avenir Book"/>
              </a:rPr>
              <a:t>	Evaluates three separate sets of mean differences:</a:t>
            </a:r>
          </a:p>
          <a:p>
            <a:pPr eaLnBrk="1" fontAlgn="auto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endParaRPr lang="en-US" sz="2600" dirty="0">
              <a:latin typeface="Avenir Book"/>
              <a:ea typeface="MS PGothic" charset="0"/>
              <a:cs typeface="Avenir Book"/>
            </a:endParaRPr>
          </a:p>
          <a:p>
            <a:pPr eaLnBrk="1" fontAlgn="auto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endParaRPr lang="en-US" sz="2600" dirty="0">
              <a:latin typeface="Avenir Book"/>
              <a:ea typeface="MS PGothic" charset="0"/>
              <a:cs typeface="Avenir Book"/>
            </a:endParaRPr>
          </a:p>
          <a:p>
            <a:pPr eaLnBrk="1" fontAlgn="auto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endParaRPr lang="en-US" sz="2600" dirty="0">
              <a:latin typeface="Avenir Book"/>
              <a:ea typeface="MS PGothic" charset="0"/>
              <a:cs typeface="Avenir Book"/>
            </a:endParaRPr>
          </a:p>
          <a:p>
            <a:pPr eaLnBrk="1" fontAlgn="auto" hangingPunct="1">
              <a:lnSpc>
                <a:spcPct val="120000"/>
              </a:lnSpc>
              <a:spcBef>
                <a:spcPct val="50000"/>
              </a:spcBef>
              <a:buFontTx/>
              <a:buAutoNum type="arabicPeriod"/>
              <a:defRPr/>
            </a:pPr>
            <a:endParaRPr lang="en-US" sz="2600" dirty="0">
              <a:latin typeface="Avenir Book"/>
              <a:ea typeface="MS PGothic" charset="0"/>
              <a:cs typeface="Avenir Book"/>
            </a:endParaRPr>
          </a:p>
          <a:p>
            <a:pPr marL="982663" indent="-514350" eaLnBrk="1" fontAlgn="auto" hangingPunct="1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US" sz="2600" b="0" dirty="0">
                <a:latin typeface="Avenir Book"/>
                <a:ea typeface="MS PGothic" charset="0"/>
                <a:cs typeface="Avenir Book"/>
              </a:rPr>
              <a:t>Mean difference between the two humidity levels</a:t>
            </a:r>
          </a:p>
          <a:p>
            <a:pPr marL="982663" indent="-514350" eaLnBrk="1" fontAlgn="auto" hangingPunct="1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US" sz="2600" b="0" dirty="0">
                <a:latin typeface="Avenir Book"/>
                <a:ea typeface="MS PGothic" charset="0"/>
                <a:cs typeface="Avenir Book"/>
              </a:rPr>
              <a:t>Mean differences between the three temperature levels</a:t>
            </a:r>
          </a:p>
          <a:p>
            <a:pPr marL="982663" indent="-514350" eaLnBrk="1" fontAlgn="auto" hangingPunct="1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Font typeface="+mj-lt"/>
              <a:buAutoNum type="arabicPeriod"/>
              <a:defRPr/>
            </a:pPr>
            <a:r>
              <a:rPr lang="en-US" sz="2600" b="0" dirty="0">
                <a:latin typeface="Avenir Book"/>
                <a:ea typeface="MS PGothic" charset="0"/>
                <a:cs typeface="Avenir Book"/>
              </a:rPr>
              <a:t>Interactions between humidity and temp: Any other mean differences that may result from unique combinations of a specific humidity level and a specific temperature level.</a:t>
            </a:r>
          </a:p>
          <a:p>
            <a:pPr eaLnBrk="1" fontAlgn="auto" hangingPunct="1">
              <a:defRPr/>
            </a:pPr>
            <a:endParaRPr lang="en-US" dirty="0">
              <a:ea typeface="MS PGothic" charset="0"/>
              <a:cs typeface="+mn-cs"/>
            </a:endParaRPr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88034"/>
              </p:ext>
            </p:extLst>
          </p:nvPr>
        </p:nvGraphicFramePr>
        <p:xfrm>
          <a:off x="1530888" y="2032835"/>
          <a:ext cx="6190719" cy="1554480"/>
        </p:xfrm>
        <a:graphic>
          <a:graphicData uri="http://schemas.openxmlformats.org/drawingml/2006/table">
            <a:tbl>
              <a:tblPr/>
              <a:tblGrid>
                <a:gridCol w="1385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lack"/>
                        <a:ea typeface="MS PGothic" charset="0"/>
                        <a:cs typeface="Avenir Black"/>
                      </a:endParaRP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80-degree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90-degree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100-degree room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Low Humidity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1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2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3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High Humidity</a:t>
                      </a:r>
                    </a:p>
                  </a:txBody>
                  <a:tcPr marL="67112" marR="671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4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5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6</a:t>
                      </a:r>
                    </a:p>
                  </a:txBody>
                  <a:tcPr marL="67112" marR="671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4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71442"/>
            <a:ext cx="8720666" cy="11430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Avenir Black"/>
                <a:cs typeface="Avenir Black"/>
              </a:rPr>
              <a:t>Quasi-Experimental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6" y="1329267"/>
            <a:ext cx="8280401" cy="488526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Avenir Book"/>
                <a:cs typeface="Avenir Book"/>
              </a:rPr>
              <a:t>Situations that require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Black"/>
                <a:cs typeface="Avenir Black"/>
              </a:rPr>
              <a:t>quasi-experimental </a:t>
            </a:r>
            <a:r>
              <a:rPr lang="en-US" sz="2800" dirty="0">
                <a:latin typeface="Avenir Book"/>
                <a:cs typeface="Avenir Book"/>
              </a:rPr>
              <a:t>design arise when you want to study things like: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latin typeface="Avenir Book"/>
                <a:cs typeface="Avenir Book"/>
              </a:rPr>
              <a:t>Effects of participant variables (e.g. age, gender, ethnicity, infant attachment style) on some DV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200" dirty="0">
                <a:latin typeface="Avenir Book"/>
                <a:cs typeface="Avenir Book"/>
              </a:rPr>
              <a:t>Variables that cannot be manipulated practically (e.g. choice of major, vocabulary size)</a:t>
            </a:r>
          </a:p>
          <a:p>
            <a:pPr lvl="1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Avenir Book"/>
                <a:cs typeface="Avenir Book"/>
              </a:rPr>
              <a:t>Variables that cannot be manipulated ethically (e.g. parenting style, age of exposure to language)</a:t>
            </a:r>
            <a:endParaRPr lang="en-US" sz="2200" dirty="0"/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800" dirty="0">
                <a:latin typeface="Avenir Book"/>
                <a:cs typeface="Avenir Book"/>
              </a:rPr>
              <a:t>More internal validity than non-experimental designs, but possible confounds an issue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6933" y="1185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50900"/>
            <a:ext cx="7772400" cy="13620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b="0" dirty="0">
                <a:latin typeface="Avenir Black"/>
                <a:ea typeface="ＭＳ Ｐゴシック" charset="0"/>
                <a:cs typeface="Avenir Black"/>
              </a:rPr>
              <a:t>Main effects and interactions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20" y="2844800"/>
            <a:ext cx="4100213" cy="36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9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965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venir Black"/>
                <a:ea typeface="+mj-ea"/>
                <a:cs typeface="Avenir Black"/>
              </a:rPr>
              <a:t>Interpretation of Factorial Designs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660396" y="3471333"/>
            <a:ext cx="8229600" cy="2590800"/>
          </a:xfrm>
        </p:spPr>
        <p:txBody>
          <a:bodyPr>
            <a:normAutofit fontScale="62500" lnSpcReduction="20000"/>
          </a:bodyPr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sz="3800" dirty="0">
                <a:solidFill>
                  <a:schemeClr val="tx2"/>
                </a:solidFill>
                <a:latin typeface="Avenir Black"/>
                <a:ea typeface="MS PGothic" charset="0"/>
                <a:cs typeface="Avenir Black"/>
              </a:rPr>
              <a:t>Main Effects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The effect of each independent variable taken by itself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There is a </a:t>
            </a:r>
            <a:r>
              <a:rPr lang="ja-JP" altLang="en-US" dirty="0">
                <a:latin typeface="Avenir Book"/>
                <a:ea typeface="MS PGothic" charset="0"/>
                <a:cs typeface="Avenir Book"/>
              </a:rPr>
              <a:t>“</a:t>
            </a:r>
            <a:r>
              <a:rPr lang="en-US" altLang="ja-JP" dirty="0">
                <a:latin typeface="Avenir Book"/>
                <a:ea typeface="MS PGothic" charset="0"/>
                <a:cs typeface="Avenir Book"/>
              </a:rPr>
              <a:t>main effect</a:t>
            </a:r>
            <a:r>
              <a:rPr lang="ja-JP" altLang="en-US">
                <a:latin typeface="Avenir Book"/>
                <a:ea typeface="MS PGothic" charset="0"/>
                <a:cs typeface="Avenir Book"/>
              </a:rPr>
              <a:t>”</a:t>
            </a:r>
            <a:r>
              <a:rPr lang="en-US" altLang="ja-JP" dirty="0">
                <a:latin typeface="Avenir Book"/>
                <a:ea typeface="MS PGothic" charset="0"/>
                <a:cs typeface="Avenir Book"/>
              </a:rPr>
              <a:t> test for each IV in your design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sz="3800" dirty="0">
                <a:solidFill>
                  <a:schemeClr val="tx2"/>
                </a:solidFill>
                <a:latin typeface="Avenir Black"/>
                <a:ea typeface="MS PGothic" charset="0"/>
                <a:cs typeface="Avenir Black"/>
              </a:rPr>
              <a:t>Interactions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Effect of one IV depends on the particular level of the other IV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There is only one interaction in a two-factor design</a:t>
            </a:r>
          </a:p>
          <a:p>
            <a:pPr lvl="1" eaLnBrk="1" hangingPunct="1">
              <a:lnSpc>
                <a:spcPct val="120000"/>
              </a:lnSpc>
            </a:pPr>
            <a:endParaRPr lang="en-US" dirty="0">
              <a:latin typeface="Arial" charset="0"/>
              <a:ea typeface="MS PGothic" charset="0"/>
            </a:endParaRPr>
          </a:p>
        </p:txBody>
      </p:sp>
      <p:pic>
        <p:nvPicPr>
          <p:cNvPr id="4" name="Picture 1" descr="C:\Users\kaori.germano\Dropbox\Teaching (PC)\Behavioral Stats\Other Material\Publisher Materials\Image_Library\chapter14\14p467_t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/>
          <a:stretch>
            <a:fillRect/>
          </a:stretch>
        </p:blipFill>
        <p:spPr bwMode="auto">
          <a:xfrm>
            <a:off x="4585461" y="1220110"/>
            <a:ext cx="4313004" cy="21834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9"/>
          <p:cNvGraphicFramePr>
            <a:graphicFrameLocks/>
          </p:cNvGraphicFramePr>
          <p:nvPr>
            <p:extLst/>
          </p:nvPr>
        </p:nvGraphicFramePr>
        <p:xfrm>
          <a:off x="372526" y="1439332"/>
          <a:ext cx="3933294" cy="1554714"/>
        </p:xfrm>
        <a:graphic>
          <a:graphicData uri="http://schemas.openxmlformats.org/drawingml/2006/table">
            <a:tbl>
              <a:tblPr/>
              <a:tblGrid>
                <a:gridCol w="145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venir Black"/>
                        <a:ea typeface="MS PGothic" charset="0"/>
                        <a:cs typeface="Avenir Black"/>
                      </a:endParaRPr>
                    </a:p>
                  </a:txBody>
                  <a:tcPr marT="45759" marB="4575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Drug A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B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Drug B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/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Males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1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2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A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Females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3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Avenir Black"/>
                          <a:ea typeface="MS PGothic" charset="0"/>
                          <a:cs typeface="Avenir Black"/>
                        </a:rPr>
                        <a:t>Sample 4</a:t>
                      </a:r>
                    </a:p>
                  </a:txBody>
                  <a:tcPr marT="45759" marB="4575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3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1150"/>
            <a:ext cx="8229600" cy="7556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ＭＳ Ｐゴシック" charset="0"/>
                <a:cs typeface="Avenir Black"/>
              </a:rPr>
              <a:t>What means are we evaluating?</a:t>
            </a:r>
          </a:p>
        </p:txBody>
      </p:sp>
      <p:sp>
        <p:nvSpPr>
          <p:cNvPr id="11324" name="Text Box 60"/>
          <p:cNvSpPr txBox="1">
            <a:spLocks noChangeArrowheads="1"/>
          </p:cNvSpPr>
          <p:nvPr/>
        </p:nvSpPr>
        <p:spPr bwMode="auto">
          <a:xfrm>
            <a:off x="575731" y="3668714"/>
            <a:ext cx="8229600" cy="270843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000" u="sng" dirty="0">
                <a:latin typeface="Avenir Black"/>
                <a:cs typeface="Avenir Black"/>
              </a:rPr>
              <a:t>Main effect for Factor A (gender):</a:t>
            </a:r>
            <a:r>
              <a:rPr lang="en-US" sz="2000" b="1" dirty="0">
                <a:latin typeface="Avenir Book"/>
                <a:cs typeface="Avenir Book"/>
              </a:rPr>
              <a:t/>
            </a:r>
            <a:br>
              <a:rPr lang="en-US" sz="2000" b="1" dirty="0">
                <a:latin typeface="Avenir Book"/>
                <a:cs typeface="Avenir Book"/>
              </a:rPr>
            </a:br>
            <a:r>
              <a:rPr lang="en-US" sz="2000" dirty="0">
                <a:latin typeface="Avenir Book"/>
                <a:cs typeface="Avenir Book"/>
              </a:rPr>
              <a:t>Compares the means for males (60) and for females (80)</a:t>
            </a:r>
          </a:p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000" u="sng" dirty="0">
                <a:latin typeface="Avenir Black"/>
                <a:cs typeface="Avenir Black"/>
              </a:rPr>
              <a:t>Main effect for Factor B (audience):</a:t>
            </a:r>
            <a:r>
              <a:rPr lang="en-US" sz="2000" dirty="0">
                <a:latin typeface="Avenir Black"/>
                <a:cs typeface="Avenir Black"/>
              </a:rPr>
              <a:t/>
            </a:r>
            <a:br>
              <a:rPr lang="en-US" sz="2000" dirty="0">
                <a:latin typeface="Avenir Black"/>
                <a:cs typeface="Avenir Black"/>
              </a:rPr>
            </a:br>
            <a:r>
              <a:rPr lang="en-US" sz="2000" dirty="0">
                <a:latin typeface="Avenir Book"/>
                <a:cs typeface="Avenir Book"/>
              </a:rPr>
              <a:t>Compares the means for Drug A (70) and Drug B (70)</a:t>
            </a:r>
          </a:p>
          <a:p>
            <a:pPr marL="0" indent="0" eaLnBrk="1" hangingPunct="1">
              <a:spcBef>
                <a:spcPts val="600"/>
              </a:spcBef>
              <a:defRPr/>
            </a:pPr>
            <a:r>
              <a:rPr lang="en-US" sz="2000" u="sng" dirty="0">
                <a:latin typeface="Avenir Black"/>
                <a:cs typeface="Avenir Black"/>
              </a:rPr>
              <a:t>Interaction (self-esteem x audience):</a:t>
            </a:r>
            <a:r>
              <a:rPr lang="en-US" sz="2000" dirty="0">
                <a:latin typeface="Avenir Black"/>
                <a:cs typeface="Avenir Black"/>
              </a:rPr>
              <a:t/>
            </a:r>
            <a:br>
              <a:rPr lang="en-US" sz="2000" dirty="0">
                <a:latin typeface="Avenir Black"/>
                <a:cs typeface="Avenir Black"/>
              </a:rPr>
            </a:br>
            <a:r>
              <a:rPr lang="en-US" sz="2000" dirty="0">
                <a:latin typeface="Avenir Book"/>
                <a:cs typeface="Avenir Book"/>
              </a:rPr>
              <a:t>Evaluates how the means for the levels for gender (Factor A) are influenced  by drug (Factor B)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2150" y="1303866"/>
          <a:ext cx="6096000" cy="1590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04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venir Black"/>
                        <a:cs typeface="Avenir Blac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50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0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90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126" name="TextBox 8"/>
          <p:cNvSpPr txBox="1">
            <a:spLocks noChangeArrowheads="1"/>
          </p:cNvSpPr>
          <p:nvPr/>
        </p:nvSpPr>
        <p:spPr bwMode="auto">
          <a:xfrm>
            <a:off x="2846388" y="2894013"/>
            <a:ext cx="18716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DrugA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70</a:t>
            </a:r>
          </a:p>
        </p:txBody>
      </p:sp>
      <p:sp>
        <p:nvSpPr>
          <p:cNvPr id="47127" name="TextBox 9"/>
          <p:cNvSpPr txBox="1">
            <a:spLocks noChangeArrowheads="1"/>
          </p:cNvSpPr>
          <p:nvPr/>
        </p:nvSpPr>
        <p:spPr bwMode="auto">
          <a:xfrm>
            <a:off x="4870450" y="2894013"/>
            <a:ext cx="18700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DrugB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70</a:t>
            </a:r>
          </a:p>
        </p:txBody>
      </p:sp>
      <p:sp>
        <p:nvSpPr>
          <p:cNvPr id="47128" name="TextBox 10"/>
          <p:cNvSpPr txBox="1">
            <a:spLocks noChangeArrowheads="1"/>
          </p:cNvSpPr>
          <p:nvPr/>
        </p:nvSpPr>
        <p:spPr bwMode="auto">
          <a:xfrm>
            <a:off x="6805083" y="1851557"/>
            <a:ext cx="18716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Males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60</a:t>
            </a:r>
          </a:p>
        </p:txBody>
      </p:sp>
      <p:sp>
        <p:nvSpPr>
          <p:cNvPr id="47129" name="TextBox 11"/>
          <p:cNvSpPr txBox="1">
            <a:spLocks noChangeArrowheads="1"/>
          </p:cNvSpPr>
          <p:nvPr/>
        </p:nvSpPr>
        <p:spPr bwMode="auto">
          <a:xfrm>
            <a:off x="6816725" y="2398184"/>
            <a:ext cx="23272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Females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80</a:t>
            </a:r>
          </a:p>
        </p:txBody>
      </p:sp>
    </p:spTree>
    <p:extLst>
      <p:ext uri="{BB962C8B-B14F-4D97-AF65-F5344CB8AC3E}">
        <p14:creationId xmlns:p14="http://schemas.microsoft.com/office/powerpoint/2010/main" val="352616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1150"/>
            <a:ext cx="8229600" cy="7556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ＭＳ Ｐゴシック" charset="0"/>
                <a:cs typeface="Avenir Black"/>
              </a:rPr>
              <a:t>Why are interactions important?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2150" y="1303866"/>
          <a:ext cx="6096000" cy="1590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04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venir Black"/>
                        <a:cs typeface="Avenir Blac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50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0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90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126" name="TextBox 8"/>
          <p:cNvSpPr txBox="1">
            <a:spLocks noChangeArrowheads="1"/>
          </p:cNvSpPr>
          <p:nvPr/>
        </p:nvSpPr>
        <p:spPr bwMode="auto">
          <a:xfrm>
            <a:off x="2846388" y="2894013"/>
            <a:ext cx="18716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DrugA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70</a:t>
            </a:r>
          </a:p>
        </p:txBody>
      </p:sp>
      <p:sp>
        <p:nvSpPr>
          <p:cNvPr id="47127" name="TextBox 9"/>
          <p:cNvSpPr txBox="1">
            <a:spLocks noChangeArrowheads="1"/>
          </p:cNvSpPr>
          <p:nvPr/>
        </p:nvSpPr>
        <p:spPr bwMode="auto">
          <a:xfrm>
            <a:off x="4870450" y="2894013"/>
            <a:ext cx="18700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DrugB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70</a:t>
            </a:r>
          </a:p>
        </p:txBody>
      </p:sp>
      <p:sp>
        <p:nvSpPr>
          <p:cNvPr id="47128" name="TextBox 10"/>
          <p:cNvSpPr txBox="1">
            <a:spLocks noChangeArrowheads="1"/>
          </p:cNvSpPr>
          <p:nvPr/>
        </p:nvSpPr>
        <p:spPr bwMode="auto">
          <a:xfrm>
            <a:off x="6805083" y="1851557"/>
            <a:ext cx="18716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Males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60</a:t>
            </a:r>
          </a:p>
        </p:txBody>
      </p:sp>
      <p:sp>
        <p:nvSpPr>
          <p:cNvPr id="47129" name="TextBox 11"/>
          <p:cNvSpPr txBox="1">
            <a:spLocks noChangeArrowheads="1"/>
          </p:cNvSpPr>
          <p:nvPr/>
        </p:nvSpPr>
        <p:spPr bwMode="auto">
          <a:xfrm>
            <a:off x="6816725" y="2398184"/>
            <a:ext cx="23272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b="0" i="1" dirty="0" err="1">
                <a:latin typeface="Avenir Black"/>
                <a:cs typeface="Avenir Black"/>
              </a:rPr>
              <a:t>M</a:t>
            </a:r>
            <a:r>
              <a:rPr lang="en-US" sz="2200" b="0" i="1" baseline="-25000" dirty="0" err="1">
                <a:latin typeface="Avenir Black"/>
                <a:cs typeface="Avenir Black"/>
              </a:rPr>
              <a:t>Females</a:t>
            </a:r>
            <a:r>
              <a:rPr lang="en-US" sz="2200" b="0" i="1" dirty="0">
                <a:latin typeface="Avenir Black"/>
                <a:cs typeface="Avenir Black"/>
              </a:rPr>
              <a:t> </a:t>
            </a:r>
            <a:r>
              <a:rPr lang="en-US" sz="2200" b="0" dirty="0">
                <a:latin typeface="Avenir Black"/>
                <a:cs typeface="Avenir Black"/>
              </a:rPr>
              <a:t>= 80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98462" y="3917950"/>
            <a:ext cx="8312150" cy="236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pple Gothic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pple Gothic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pple Gothic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pple Gothic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pple Gothic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2400"/>
              </a:spcAft>
              <a:buNone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If the DV is depression scores, what conclusions would you draw from just considering the </a:t>
            </a:r>
            <a:r>
              <a:rPr lang="en-US" sz="2400" i="1" dirty="0">
                <a:latin typeface="Avenir Book"/>
                <a:ea typeface="MS PGothic" charset="0"/>
                <a:cs typeface="Avenir Book"/>
              </a:rPr>
              <a:t>main effects?</a:t>
            </a:r>
            <a:endParaRPr lang="en-US" sz="2400" dirty="0">
              <a:latin typeface="Avenir Book"/>
              <a:ea typeface="MS PGothic" charset="0"/>
              <a:cs typeface="Avenir Book"/>
            </a:endParaRPr>
          </a:p>
          <a:p>
            <a:pPr marL="0" indent="0">
              <a:buNone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Now how does considering the interaction between drug and gender change your conclusions?</a:t>
            </a:r>
          </a:p>
        </p:txBody>
      </p:sp>
    </p:spTree>
    <p:extLst>
      <p:ext uri="{BB962C8B-B14F-4D97-AF65-F5344CB8AC3E}">
        <p14:creationId xmlns:p14="http://schemas.microsoft.com/office/powerpoint/2010/main" val="27968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7842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ＭＳ Ｐゴシック" charset="0"/>
                <a:cs typeface="Avenir Black"/>
              </a:rPr>
              <a:t>Measuring interactions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3191923"/>
            <a:ext cx="7433733" cy="2092325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800" dirty="0">
                <a:latin typeface="Avenir Book"/>
                <a:ea typeface="MS PGothic" charset="0"/>
                <a:cs typeface="Avenir Book"/>
              </a:rPr>
              <a:t>If the two factors are independent (do not influence the effect of each other) there will be no interaction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433513" y="1948387"/>
            <a:ext cx="725328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b="0" u="sng" dirty="0">
                <a:latin typeface="Avenir Book"/>
                <a:cs typeface="Avenir Book"/>
              </a:rPr>
              <a:t>Variance (mean differences) not explained by main effects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b="0" dirty="0">
                <a:latin typeface="Avenir Book"/>
                <a:cs typeface="Avenir Book"/>
              </a:rPr>
              <a:t>variance (differences) expected by chance/error</a:t>
            </a:r>
          </a:p>
        </p:txBody>
      </p:sp>
      <p:graphicFrame>
        <p:nvGraphicFramePr>
          <p:cNvPr id="51205" name="Object 1"/>
          <p:cNvGraphicFramePr>
            <a:graphicFrameLocks noGrp="1" noChangeAspect="1"/>
          </p:cNvGraphicFramePr>
          <p:nvPr>
            <p:extLst/>
          </p:nvPr>
        </p:nvGraphicFramePr>
        <p:xfrm>
          <a:off x="573086" y="1801813"/>
          <a:ext cx="1128712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55" name="Equation" r:id="rId4" imgW="279446" imgH="164801" progId="Equation.3">
                  <p:embed/>
                </p:oleObj>
              </mc:Choice>
              <mc:Fallback>
                <p:oleObj name="Equation" r:id="rId4" imgW="279446" imgH="164801" progId="Equation.3">
                  <p:embed/>
                  <p:pic>
                    <p:nvPicPr>
                      <p:cNvPr id="51205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6" y="1801813"/>
                        <a:ext cx="1128712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4414838"/>
            <a:ext cx="26670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56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1260" y="194734"/>
            <a:ext cx="86868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Avenir Black"/>
                <a:ea typeface="ＭＳ Ｐゴシック" charset="0"/>
                <a:cs typeface="Avenir Black"/>
              </a:rPr>
              <a:t>Graphical Illustrations of an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9" y="1606550"/>
            <a:ext cx="4533900" cy="361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1612900"/>
            <a:ext cx="4533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0" y="457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3200400" y="457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400800" y="457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 flipV="1">
          <a:off x="0" y="2743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3200400" y="2743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400800" y="2743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5029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3200400" y="5029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6400800" y="5029200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8520" y="617250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58958" y="627208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3048" y="627208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8520" y="2916242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1392" y="2916242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3048" y="2883976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520" y="5229016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1392" y="5224636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33048" y="5229016"/>
            <a:ext cx="2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Slide Number Placeholder 3"/>
          <p:cNvSpPr txBox="1">
            <a:spLocks/>
          </p:cNvSpPr>
          <p:nvPr/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DDFC7F-B1D4-414A-8207-929677FA584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34709" y="69087"/>
            <a:ext cx="5817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/>
                <a:cs typeface="Avenir Book"/>
              </a:rPr>
              <a:t>Non-parallel lines are the telltale sign of an interaction!</a:t>
            </a:r>
          </a:p>
        </p:txBody>
      </p:sp>
    </p:spTree>
    <p:extLst>
      <p:ext uri="{BB962C8B-B14F-4D97-AF65-F5344CB8AC3E}">
        <p14:creationId xmlns:p14="http://schemas.microsoft.com/office/powerpoint/2010/main" val="409969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99" y="3522127"/>
            <a:ext cx="5176365" cy="321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spcAft>
                <a:spcPts val="600"/>
              </a:spcAft>
              <a:buNone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A </a:t>
            </a:r>
            <a:r>
              <a:rPr lang="en-US" sz="2400" dirty="0">
                <a:solidFill>
                  <a:srgbClr val="8064A2"/>
                </a:solidFill>
                <a:latin typeface="Avenir Black"/>
                <a:ea typeface="MS PGothic" charset="0"/>
                <a:cs typeface="Avenir Black"/>
              </a:rPr>
              <a:t>moderator variable 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is any variable that influences the relationship between two other variables: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Last example: gender as a moderator between drug and depression scores</a:t>
            </a:r>
          </a:p>
          <a:p>
            <a:pPr>
              <a:buFontTx/>
              <a:buChar char="-"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Influence of carrot consumption                                        on the relationship between                                          age and blood pressure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400" dirty="0">
                <a:latin typeface="Avenir Black"/>
                <a:ea typeface="+mj-ea"/>
                <a:cs typeface="Avenir Black"/>
              </a:rPr>
              <a:t>Interactions and </a:t>
            </a:r>
            <a:r>
              <a:rPr lang="en-US" sz="3400" dirty="0">
                <a:solidFill>
                  <a:schemeClr val="accent4"/>
                </a:solidFill>
                <a:latin typeface="Avenir Black"/>
                <a:ea typeface="+mj-ea"/>
                <a:cs typeface="Avenir Black"/>
              </a:rPr>
              <a:t>Moderator</a:t>
            </a:r>
            <a:r>
              <a:rPr lang="en-US" sz="3400" dirty="0">
                <a:latin typeface="Avenir Black"/>
                <a:ea typeface="+mj-ea"/>
                <a:cs typeface="Avenir Black"/>
              </a:rPr>
              <a:t> </a:t>
            </a:r>
            <a:r>
              <a:rPr lang="en-US" sz="3400" dirty="0">
                <a:solidFill>
                  <a:srgbClr val="8064A2"/>
                </a:solidFill>
                <a:latin typeface="Avenir Black"/>
                <a:ea typeface="+mj-ea"/>
                <a:cs typeface="Avenir Black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07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400" dirty="0">
                <a:latin typeface="Avenir Black"/>
                <a:ea typeface="+mj-ea"/>
                <a:cs typeface="Avenir Black"/>
              </a:rPr>
              <a:t>Interactions and </a:t>
            </a:r>
            <a:r>
              <a:rPr lang="en-US" sz="3400" dirty="0">
                <a:solidFill>
                  <a:schemeClr val="accent4"/>
                </a:solidFill>
                <a:latin typeface="Avenir Black"/>
                <a:ea typeface="+mj-ea"/>
                <a:cs typeface="Avenir Black"/>
              </a:rPr>
              <a:t>Moderator</a:t>
            </a:r>
            <a:r>
              <a:rPr lang="en-US" sz="3400" dirty="0">
                <a:latin typeface="Avenir Black"/>
                <a:ea typeface="+mj-ea"/>
                <a:cs typeface="Avenir Black"/>
              </a:rPr>
              <a:t> </a:t>
            </a:r>
            <a:r>
              <a:rPr lang="en-US" sz="3400" dirty="0">
                <a:solidFill>
                  <a:srgbClr val="8064A2"/>
                </a:solidFill>
                <a:latin typeface="Avenir Black"/>
                <a:ea typeface="+mj-ea"/>
                <a:cs typeface="Avenir Black"/>
              </a:rPr>
              <a:t>Variables</a:t>
            </a:r>
          </a:p>
        </p:txBody>
      </p:sp>
      <p:pic>
        <p:nvPicPr>
          <p:cNvPr id="8" name="Picture 4" descr="coz23425_1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21" y="1811864"/>
            <a:ext cx="5030788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38669" y="5072332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85000"/>
              <a:defRPr/>
            </a:pPr>
            <a:r>
              <a:rPr lang="en-US" sz="2400" dirty="0">
                <a:latin typeface="Avenir Book"/>
                <a:ea typeface="MS PGothic" panose="020B0600070205080204" pitchFamily="34" charset="-128"/>
                <a:cs typeface="Avenir Book"/>
              </a:rPr>
              <a:t>Misleading questions result in more errors only when the questioner is believed to be knowledgeable; no increase in errors will occur when the questioner is naive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865" y="1858874"/>
            <a:ext cx="352213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DC5924"/>
                </a:solidFill>
                <a:latin typeface="Avenir Black"/>
                <a:ea typeface="MS PGothic" charset="0"/>
                <a:cs typeface="Avenir Black"/>
              </a:rPr>
              <a:t>Research hypothesis:</a:t>
            </a:r>
            <a:endParaRPr lang="en-US" sz="2400" dirty="0">
              <a:solidFill>
                <a:schemeClr val="accent3"/>
              </a:solidFill>
              <a:latin typeface="Avenir Black"/>
              <a:ea typeface="MS PGothic" charset="0"/>
              <a:cs typeface="Avenir Black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Misleading questions result in more errors in eyewitness testimony than do unbiased questions</a:t>
            </a:r>
          </a:p>
        </p:txBody>
      </p:sp>
    </p:spTree>
    <p:extLst>
      <p:ext uri="{BB962C8B-B14F-4D97-AF65-F5344CB8AC3E}">
        <p14:creationId xmlns:p14="http://schemas.microsoft.com/office/powerpoint/2010/main" val="2520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4000"/>
            <a:ext cx="8229600" cy="81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ＭＳ Ｐゴシック" charset="0"/>
                <a:cs typeface="Avenir Black"/>
              </a:rPr>
              <a:t>When there is </a:t>
            </a:r>
            <a:r>
              <a:rPr lang="en-US" u="sng" dirty="0">
                <a:latin typeface="Avenir Black"/>
                <a:ea typeface="ＭＳ Ｐゴシック" charset="0"/>
                <a:cs typeface="Avenir Black"/>
              </a:rPr>
              <a:t>no</a:t>
            </a:r>
            <a:r>
              <a:rPr lang="en-US" dirty="0">
                <a:latin typeface="Avenir Black"/>
                <a:ea typeface="ＭＳ Ｐゴシック" charset="0"/>
                <a:cs typeface="Avenir Black"/>
              </a:rPr>
              <a:t> interaction: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745069" y="5515048"/>
            <a:ext cx="7655983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Aft>
                <a:spcPct val="0"/>
              </a:spcAft>
              <a:buSzPct val="100000"/>
              <a:buFont typeface="Arial" charset="0"/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latin typeface="Avenir Book"/>
                <a:cs typeface="Avenir Book"/>
              </a:rPr>
              <a:t>Here, there may be main effects for gender and for drug, but no interaction between these two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" y="1606550"/>
            <a:ext cx="45339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67" y="1606550"/>
            <a:ext cx="4533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447896"/>
            <a:ext cx="8720666" cy="1143000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venir Black"/>
                <a:cs typeface="Avenir Black"/>
              </a:rPr>
              <a:t>What if you want to study multiple IVs? Or an IV with more than 2 levels?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6933" y="1185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12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Some additional experimental design possibilities: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Cross-Sectional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1625" y="1346202"/>
            <a:ext cx="8504238" cy="5330825"/>
          </a:xfrm>
        </p:spPr>
        <p:txBody>
          <a:bodyPr/>
          <a:lstStyle/>
          <a:p>
            <a:pPr>
              <a:spcAft>
                <a:spcPts val="1200"/>
              </a:spcAft>
              <a:defRPr/>
            </a:pPr>
            <a:r>
              <a:rPr lang="en-US" sz="2400" dirty="0">
                <a:latin typeface="Avenir Book"/>
                <a:cs typeface="Avenir Book"/>
              </a:rPr>
              <a:t>People of different age groups measured at the same point in time (multiple cohorts)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Avenir Black"/>
                <a:cs typeface="Avenir Black"/>
              </a:rPr>
              <a:t>Cohort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: A group of people of the same age at the same point in history </a:t>
            </a:r>
          </a:p>
        </p:txBody>
      </p:sp>
      <p:graphicFrame>
        <p:nvGraphicFramePr>
          <p:cNvPr id="6" name="Group 25">
            <a:extLst>
              <a:ext uri="{FF2B5EF4-FFF2-40B4-BE49-F238E27FC236}">
                <a16:creationId xmlns:a16="http://schemas.microsoft.com/office/drawing/2014/main" id="{DED210DB-F809-4D49-A60C-67FFD4B243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3681684"/>
          <a:ext cx="8043332" cy="26291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0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7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lack"/>
                          <a:cs typeface="Avenir Black"/>
                        </a:rPr>
                        <a:t>Year of Birth (cohort)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lack"/>
                          <a:cs typeface="Avenir Black"/>
                        </a:rPr>
                        <a:t>Time 1: 2005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lack"/>
                          <a:cs typeface="Avenir Black"/>
                        </a:rPr>
                        <a:t>Group 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1950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55 years old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lack"/>
                          <a:cs typeface="Avenir Black"/>
                        </a:rPr>
                        <a:t>Group 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1945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60 years old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lack"/>
                          <a:cs typeface="Avenir Black"/>
                        </a:rPr>
                        <a:t>Group 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lack"/>
                        <a:cs typeface="Avenir Black"/>
                      </a:endParaRPr>
                    </a:p>
                  </a:txBody>
                  <a:tcPr marT="45724" marB="45724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1940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Avenir Book"/>
                          <a:cs typeface="Avenir Book"/>
                        </a:rPr>
                        <a:t>65 years old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marT="45724" marB="45724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8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Cross-Sectional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284" y="1321488"/>
            <a:ext cx="8805863" cy="5330825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rgbClr val="008000"/>
                </a:solidFill>
                <a:latin typeface="Avenir Black"/>
                <a:cs typeface="Avenir Black"/>
              </a:rPr>
              <a:t>Advantages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Relatively quick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Relatively inexpensive</a:t>
            </a:r>
          </a:p>
          <a:p>
            <a:pPr lvl="1">
              <a:spcAft>
                <a:spcPts val="24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Gives insight into normative developmental change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Avenir Black"/>
                <a:cs typeface="Avenir Black"/>
              </a:rPr>
              <a:t>Disadvantages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Cohort Effects</a:t>
            </a:r>
            <a:r>
              <a:rPr lang="en-US" sz="2400" dirty="0">
                <a:solidFill>
                  <a:schemeClr val="accent3"/>
                </a:solidFill>
                <a:latin typeface="Avenir Book"/>
                <a:cs typeface="Avenir Book"/>
              </a:rPr>
              <a:t>: </a:t>
            </a:r>
            <a:r>
              <a:rPr lang="en-US" sz="2400" dirty="0">
                <a:latin typeface="Avenir Book"/>
                <a:cs typeface="Avenir Book"/>
              </a:rPr>
              <a:t>experiences that happen at a certain point in time can cause an age group at one point in history to differ from the same age group at a different point in history</a:t>
            </a:r>
          </a:p>
          <a:p>
            <a:pPr lvl="1">
              <a:defRPr/>
            </a:pPr>
            <a:r>
              <a:rPr lang="en-US" sz="2400" dirty="0">
                <a:latin typeface="Avenir Book"/>
                <a:cs typeface="Avenir Book"/>
              </a:rPr>
              <a:t>Does not provide information about 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42829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90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Longitudinal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5756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800" dirty="0">
                <a:latin typeface="Avenir Book"/>
                <a:cs typeface="Avenir Book"/>
              </a:rPr>
              <a:t>Same group (one cohort) is followed over time</a:t>
            </a:r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9A7EA6BF-3999-B148-B8F8-93A6724625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524" y="3050018"/>
          <a:ext cx="8323263" cy="1188720"/>
        </p:xfrm>
        <a:graphic>
          <a:graphicData uri="http://schemas.openxmlformats.org/drawingml/2006/table">
            <a:tbl>
              <a:tblPr/>
              <a:tblGrid>
                <a:gridCol w="1350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Year of Birth (cohort)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1: 2005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2: 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3: 2015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Group 1: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1950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55 yr 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60 yr 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65 yr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3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90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Longitudinal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5" y="1349906"/>
            <a:ext cx="9078682" cy="506185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rgbClr val="008000"/>
                </a:solidFill>
                <a:latin typeface="Avenir Black"/>
                <a:cs typeface="Avenir Black"/>
              </a:rPr>
              <a:t>Advantages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Limits unimportant variability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Gives insight into the role of the individual in behavior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Gives insight into the cumulative effect of experiences over time</a:t>
            </a:r>
          </a:p>
          <a:p>
            <a:pPr lvl="1">
              <a:spcAft>
                <a:spcPts val="18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Gives insight into normative developmental change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Avenir Black"/>
                <a:cs typeface="Avenir Black"/>
              </a:rPr>
              <a:t>Disadvantages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Time consuming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Expensive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Selective attrition</a:t>
            </a:r>
            <a:r>
              <a:rPr lang="en-US" sz="2200" b="1" dirty="0">
                <a:latin typeface="Avenir Book"/>
                <a:cs typeface="Avenir Book"/>
              </a:rPr>
              <a:t>: </a:t>
            </a:r>
            <a:r>
              <a:rPr lang="en-US" sz="2200" dirty="0">
                <a:latin typeface="Avenir Book"/>
                <a:cs typeface="Avenir Book"/>
              </a:rPr>
              <a:t>may lose more individuals of a certain type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200" dirty="0">
                <a:latin typeface="Avenir Book"/>
                <a:cs typeface="Avenir Book"/>
              </a:rPr>
              <a:t>Cannot assess cohort effects</a:t>
            </a:r>
          </a:p>
        </p:txBody>
      </p:sp>
    </p:spTree>
    <p:extLst>
      <p:ext uri="{BB962C8B-B14F-4D97-AF65-F5344CB8AC3E}">
        <p14:creationId xmlns:p14="http://schemas.microsoft.com/office/powerpoint/2010/main" val="6550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Cross-Sequential Design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10368" y="1774979"/>
            <a:ext cx="8229600" cy="452596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latin typeface="Avenir Book"/>
                <a:cs typeface="Avenir Book"/>
              </a:rPr>
              <a:t>Multiple cohorts are studied over time</a:t>
            </a:r>
          </a:p>
        </p:txBody>
      </p:sp>
      <p:graphicFrame>
        <p:nvGraphicFramePr>
          <p:cNvPr id="4" name="Group 28">
            <a:extLst>
              <a:ext uri="{FF2B5EF4-FFF2-40B4-BE49-F238E27FC236}">
                <a16:creationId xmlns:a16="http://schemas.microsoft.com/office/drawing/2014/main" id="{DEEFD3E6-50D5-794D-A107-2785EE6A5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3537" y="2667000"/>
          <a:ext cx="8323263" cy="1735667"/>
        </p:xfrm>
        <a:graphic>
          <a:graphicData uri="http://schemas.openxmlformats.org/drawingml/2006/table">
            <a:tbl>
              <a:tblPr/>
              <a:tblGrid>
                <a:gridCol w="1350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Year of Birth (cohort)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1: 2005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2: 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Time 3: 2015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Group 1: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1950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55 yr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60 yr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65 yr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lack"/>
                          <a:cs typeface="Avenir Black"/>
                        </a:rPr>
                        <a:t>Group 2: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1940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65 yr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70 yr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  <a:sym typeface="Wingdings" pitchFamily="2" charset="2"/>
                        </a:rPr>
                        <a:t>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venir Book"/>
                        <a:cs typeface="Avenir Book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venir Book"/>
                          <a:cs typeface="Avenir Book"/>
                        </a:rPr>
                        <a:t>75 yr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87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venir Black"/>
                <a:cs typeface="Avenir Black"/>
              </a:rPr>
              <a:t>Cross-Sequential Design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464736"/>
            <a:ext cx="8229600" cy="5262635"/>
          </a:xfrm>
        </p:spPr>
        <p:txBody>
          <a:bodyPr>
            <a:noAutofit/>
          </a:bodyPr>
          <a:lstStyle/>
          <a:p>
            <a:pPr>
              <a:spcAft>
                <a:spcPts val="1600"/>
              </a:spcAft>
            </a:pPr>
            <a:r>
              <a:rPr lang="en-US" altLang="en-US" sz="2400" dirty="0">
                <a:latin typeface="Avenir Book"/>
                <a:cs typeface="Avenir Book"/>
              </a:rPr>
              <a:t>Combines the advantages of both cross-sectional and longitudinal designs:</a:t>
            </a:r>
          </a:p>
          <a:p>
            <a:pPr lvl="1">
              <a:spcAft>
                <a:spcPts val="1600"/>
              </a:spcAft>
            </a:pPr>
            <a:r>
              <a:rPr lang="en-US" altLang="en-US" sz="2000" dirty="0">
                <a:latin typeface="Avenir Book"/>
                <a:cs typeface="Avenir Book"/>
              </a:rPr>
              <a:t>Gives insight into the role of the individual in behavior (e.g. genes express themselves more actively with time)</a:t>
            </a:r>
          </a:p>
          <a:p>
            <a:pPr lvl="1">
              <a:spcAft>
                <a:spcPts val="1600"/>
              </a:spcAft>
            </a:pPr>
            <a:r>
              <a:rPr lang="en-US" altLang="en-US" sz="2000" dirty="0">
                <a:latin typeface="Avenir Book"/>
                <a:cs typeface="Avenir Book"/>
              </a:rPr>
              <a:t>Gives insight into the cumulative effect of experience over time (e.g. experiences in childhood can influence behaviors later in life more dramatically than they influence immediate behaviors)</a:t>
            </a:r>
          </a:p>
          <a:p>
            <a:pPr lvl="1">
              <a:spcAft>
                <a:spcPts val="1600"/>
              </a:spcAft>
            </a:pPr>
            <a:r>
              <a:rPr lang="en-US" altLang="en-US" sz="2000" dirty="0">
                <a:latin typeface="Avenir Book"/>
                <a:cs typeface="Avenir Book"/>
              </a:rPr>
              <a:t>Gives insight into normative developmental change</a:t>
            </a:r>
          </a:p>
          <a:p>
            <a:pPr lvl="1">
              <a:spcAft>
                <a:spcPts val="1600"/>
              </a:spcAft>
            </a:pPr>
            <a:r>
              <a:rPr lang="en-US" altLang="en-US" sz="2000" dirty="0">
                <a:latin typeface="Avenir Book"/>
                <a:cs typeface="Avenir Book"/>
              </a:rPr>
              <a:t>Get initial data quickly and cheaply</a:t>
            </a:r>
          </a:p>
          <a:p>
            <a:pPr lvl="1">
              <a:spcAft>
                <a:spcPts val="1600"/>
              </a:spcAft>
            </a:pPr>
            <a:r>
              <a:rPr lang="en-US" altLang="en-US" sz="2000" dirty="0">
                <a:latin typeface="Avenir Book"/>
                <a:cs typeface="Avenir Book"/>
              </a:rPr>
              <a:t>Can analyze data to look for selective attrition</a:t>
            </a:r>
          </a:p>
        </p:txBody>
      </p:sp>
    </p:spTree>
    <p:extLst>
      <p:ext uri="{BB962C8B-B14F-4D97-AF65-F5344CB8AC3E}">
        <p14:creationId xmlns:p14="http://schemas.microsoft.com/office/powerpoint/2010/main" val="14248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154" y="240061"/>
            <a:ext cx="153923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1600" dirty="0">
                <a:latin typeface="Avenir Book"/>
                <a:cs typeface="Avenir Book"/>
              </a:rPr>
              <a:t>What kind of DV do I have?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092060" y="326217"/>
            <a:ext cx="1825397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400" dirty="0">
                <a:solidFill>
                  <a:schemeClr val="accent1"/>
                </a:solidFill>
                <a:latin typeface="Avenir Black"/>
                <a:cs typeface="Avenir Black"/>
              </a:rPr>
              <a:t>Continuous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8469" y="326217"/>
            <a:ext cx="1843248" cy="46166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400" dirty="0">
                <a:solidFill>
                  <a:schemeClr val="accent2"/>
                </a:solidFill>
                <a:latin typeface="Avenir Black"/>
                <a:cs typeface="Avenir Black"/>
              </a:rPr>
              <a:t>Categorical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66554" y="1356064"/>
            <a:ext cx="1551942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1"/>
                </a:solidFill>
                <a:latin typeface="Avenir Black"/>
                <a:cs typeface="Avenir Black"/>
              </a:rPr>
              <a:t>Continuous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221" y="1256064"/>
            <a:ext cx="14370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1600" dirty="0">
                <a:latin typeface="Avenir Book"/>
                <a:cs typeface="Avenir Book"/>
              </a:rPr>
              <a:t>What kind of IV do I have?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0206" y="1356064"/>
            <a:ext cx="156681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2"/>
                </a:solidFill>
                <a:latin typeface="Avenir Black"/>
                <a:cs typeface="Avenir Black"/>
              </a:rPr>
              <a:t>Categorical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1048" y="1356064"/>
            <a:ext cx="1551942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1"/>
                </a:solidFill>
                <a:latin typeface="Avenir Black"/>
                <a:cs typeface="Avenir Black"/>
              </a:rPr>
              <a:t>Continuous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48308" y="1356064"/>
            <a:ext cx="156681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2"/>
                </a:solidFill>
                <a:latin typeface="Avenir Black"/>
                <a:cs typeface="Avenir Black"/>
              </a:rPr>
              <a:t>Categorical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155" y="2051938"/>
            <a:ext cx="14370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1600" dirty="0">
                <a:latin typeface="Avenir Book"/>
                <a:cs typeface="Avenir Book"/>
              </a:rPr>
              <a:t>How many IVs do I have?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102" y="2202737"/>
            <a:ext cx="69248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3"/>
                </a:solidFill>
                <a:latin typeface="Avenir Black"/>
                <a:cs typeface="Avenir Black"/>
              </a:rPr>
              <a:t>One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8325" y="2202737"/>
            <a:ext cx="93921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4"/>
                </a:solidFill>
                <a:latin typeface="Avenir Black"/>
                <a:cs typeface="Avenir Black"/>
              </a:rPr>
              <a:t>&gt; One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81124" y="2684055"/>
            <a:ext cx="69248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3"/>
                </a:solidFill>
                <a:latin typeface="Avenir Black"/>
                <a:cs typeface="Avenir Black"/>
              </a:rPr>
              <a:t>One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97573" y="2692092"/>
            <a:ext cx="67351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4"/>
                </a:solidFill>
                <a:latin typeface="Avenir Black"/>
                <a:cs typeface="Avenir Black"/>
              </a:rPr>
              <a:t>Two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220" y="3902185"/>
            <a:ext cx="177831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1600" dirty="0">
                <a:latin typeface="Avenir Book"/>
                <a:cs typeface="Avenir Book"/>
              </a:rPr>
              <a:t>How many levels in my IV?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37425" y="4014285"/>
            <a:ext cx="67351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rgbClr val="4BACC6"/>
                </a:solidFill>
                <a:latin typeface="Avenir Black"/>
                <a:cs typeface="Avenir Black"/>
              </a:rPr>
              <a:t>Two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68564" y="4011408"/>
            <a:ext cx="920237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6"/>
                </a:solidFill>
                <a:latin typeface="Avenir Black"/>
                <a:cs typeface="Avenir Black"/>
              </a:rPr>
              <a:t>&gt; Two</a:t>
            </a:r>
          </a:p>
        </p:txBody>
      </p:sp>
      <p:cxnSp>
        <p:nvCxnSpPr>
          <p:cNvPr id="4" name="Straight Arrow Connector 3"/>
          <p:cNvCxnSpPr>
            <a:stCxn id="6" idx="2"/>
            <a:endCxn id="10" idx="0"/>
          </p:cNvCxnSpPr>
          <p:nvPr/>
        </p:nvCxnSpPr>
        <p:spPr>
          <a:xfrm flipH="1">
            <a:off x="3042525" y="787882"/>
            <a:ext cx="962234" cy="568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  <a:endCxn id="12" idx="0"/>
          </p:cNvCxnSpPr>
          <p:nvPr/>
        </p:nvCxnSpPr>
        <p:spPr>
          <a:xfrm>
            <a:off x="4004759" y="787882"/>
            <a:ext cx="1048856" cy="568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8" idx="0"/>
          </p:cNvCxnSpPr>
          <p:nvPr/>
        </p:nvCxnSpPr>
        <p:spPr>
          <a:xfrm flipH="1">
            <a:off x="4537346" y="1756174"/>
            <a:ext cx="516269" cy="4465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  <a:endCxn id="19" idx="0"/>
          </p:cNvCxnSpPr>
          <p:nvPr/>
        </p:nvCxnSpPr>
        <p:spPr>
          <a:xfrm>
            <a:off x="5053615" y="1756174"/>
            <a:ext cx="414318" cy="4465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5221" y="4867598"/>
            <a:ext cx="12284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1600" dirty="0">
                <a:latin typeface="Avenir Book"/>
                <a:cs typeface="Avenir Book"/>
              </a:rPr>
              <a:t>What kind of design?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30055" y="4816799"/>
            <a:ext cx="119239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venir Black"/>
                <a:cs typeface="Avenir Black"/>
              </a:rPr>
              <a:t>Within Subs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10935" y="4816799"/>
            <a:ext cx="1312939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Black"/>
                <a:cs typeface="Avenir Black"/>
              </a:rPr>
              <a:t>Between Subs</a:t>
            </a:r>
          </a:p>
        </p:txBody>
      </p:sp>
      <p:cxnSp>
        <p:nvCxnSpPr>
          <p:cNvPr id="36" name="Straight Arrow Connector 35"/>
          <p:cNvCxnSpPr>
            <a:endCxn id="15" idx="0"/>
          </p:cNvCxnSpPr>
          <p:nvPr/>
        </p:nvCxnSpPr>
        <p:spPr>
          <a:xfrm flipH="1">
            <a:off x="6727019" y="787563"/>
            <a:ext cx="775971" cy="5685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16" idx="0"/>
          </p:cNvCxnSpPr>
          <p:nvPr/>
        </p:nvCxnSpPr>
        <p:spPr>
          <a:xfrm>
            <a:off x="7410093" y="787882"/>
            <a:ext cx="921624" cy="568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951048" y="1955487"/>
            <a:ext cx="1439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Logistic Regression</a:t>
            </a:r>
          </a:p>
        </p:txBody>
      </p:sp>
      <p:cxnSp>
        <p:nvCxnSpPr>
          <p:cNvPr id="42" name="Straight Arrow Connector 41"/>
          <p:cNvCxnSpPr>
            <a:stCxn id="15" idx="2"/>
          </p:cNvCxnSpPr>
          <p:nvPr/>
        </p:nvCxnSpPr>
        <p:spPr>
          <a:xfrm>
            <a:off x="6727019" y="1756174"/>
            <a:ext cx="0" cy="2247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2"/>
            <a:endCxn id="20" idx="0"/>
          </p:cNvCxnSpPr>
          <p:nvPr/>
        </p:nvCxnSpPr>
        <p:spPr>
          <a:xfrm flipH="1">
            <a:off x="7427368" y="1756174"/>
            <a:ext cx="904349" cy="9278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6" idx="2"/>
            <a:endCxn id="21" idx="0"/>
          </p:cNvCxnSpPr>
          <p:nvPr/>
        </p:nvCxnSpPr>
        <p:spPr>
          <a:xfrm>
            <a:off x="8331717" y="1756174"/>
            <a:ext cx="2611" cy="9359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18739" y="3449478"/>
            <a:ext cx="1656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l-GR" b="1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i="1" baseline="30000" dirty="0">
                <a:latin typeface="Avenir Black"/>
                <a:ea typeface="Lucida Grande"/>
                <a:cs typeface="Avenir Black"/>
              </a:rPr>
              <a:t> </a:t>
            </a:r>
            <a:r>
              <a:rPr lang="en-US" i="1" dirty="0">
                <a:latin typeface="Avenir Black"/>
                <a:ea typeface="Lucida Grande"/>
                <a:cs typeface="Avenir Black"/>
              </a:rPr>
              <a:t>goodness of fit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14823" y="3889736"/>
            <a:ext cx="1934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l-GR" b="1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Avenir Black"/>
                <a:ea typeface="Lucida Grande"/>
                <a:cs typeface="Avenir Black"/>
              </a:rPr>
              <a:t> test of independence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4789" y="2938050"/>
            <a:ext cx="1480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correlation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621385" y="2202737"/>
            <a:ext cx="69248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3"/>
                </a:solidFill>
                <a:latin typeface="Avenir Black"/>
                <a:cs typeface="Avenir Black"/>
              </a:rPr>
              <a:t>One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22452" y="2214785"/>
            <a:ext cx="93921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4"/>
                </a:solidFill>
                <a:latin typeface="Avenir Black"/>
                <a:cs typeface="Avenir Black"/>
              </a:rPr>
              <a:t>&gt; One</a:t>
            </a:r>
          </a:p>
        </p:txBody>
      </p:sp>
      <p:cxnSp>
        <p:nvCxnSpPr>
          <p:cNvPr id="62" name="Straight Arrow Connector 61"/>
          <p:cNvCxnSpPr>
            <a:stCxn id="10" idx="2"/>
            <a:endCxn id="60" idx="0"/>
          </p:cNvCxnSpPr>
          <p:nvPr/>
        </p:nvCxnSpPr>
        <p:spPr>
          <a:xfrm flipH="1">
            <a:off x="1967629" y="1756174"/>
            <a:ext cx="1074896" cy="4465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  <a:endCxn id="61" idx="0"/>
          </p:cNvCxnSpPr>
          <p:nvPr/>
        </p:nvCxnSpPr>
        <p:spPr>
          <a:xfrm>
            <a:off x="3042525" y="1756174"/>
            <a:ext cx="49535" cy="4586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896475" y="2805549"/>
            <a:ext cx="142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Multiple regression</a:t>
            </a:r>
            <a:endParaRPr lang="en-US" i="1" dirty="0">
              <a:latin typeface="Avenir Black"/>
              <a:cs typeface="Avenir Black"/>
            </a:endParaRPr>
          </a:p>
        </p:txBody>
      </p:sp>
      <p:cxnSp>
        <p:nvCxnSpPr>
          <p:cNvPr id="69" name="Straight Arrow Connector 68"/>
          <p:cNvCxnSpPr>
            <a:stCxn id="20" idx="2"/>
            <a:endCxn id="53" idx="0"/>
          </p:cNvCxnSpPr>
          <p:nvPr/>
        </p:nvCxnSpPr>
        <p:spPr>
          <a:xfrm flipH="1">
            <a:off x="7046975" y="3084165"/>
            <a:ext cx="380393" cy="3653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2"/>
            <a:endCxn id="54" idx="0"/>
          </p:cNvCxnSpPr>
          <p:nvPr/>
        </p:nvCxnSpPr>
        <p:spPr>
          <a:xfrm flipH="1">
            <a:off x="8181908" y="3092202"/>
            <a:ext cx="152420" cy="7975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58" idx="0"/>
          </p:cNvCxnSpPr>
          <p:nvPr/>
        </p:nvCxnSpPr>
        <p:spPr>
          <a:xfrm flipH="1">
            <a:off x="1204961" y="2602847"/>
            <a:ext cx="762668" cy="3352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1" idx="2"/>
            <a:endCxn id="68" idx="0"/>
          </p:cNvCxnSpPr>
          <p:nvPr/>
        </p:nvCxnSpPr>
        <p:spPr>
          <a:xfrm flipH="1">
            <a:off x="2607739" y="2614895"/>
            <a:ext cx="484321" cy="1906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8" idx="2"/>
            <a:endCxn id="23" idx="0"/>
          </p:cNvCxnSpPr>
          <p:nvPr/>
        </p:nvCxnSpPr>
        <p:spPr>
          <a:xfrm flipH="1">
            <a:off x="2474180" y="2602847"/>
            <a:ext cx="2063166" cy="141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8" idx="2"/>
            <a:endCxn id="24" idx="0"/>
          </p:cNvCxnSpPr>
          <p:nvPr/>
        </p:nvCxnSpPr>
        <p:spPr>
          <a:xfrm flipH="1">
            <a:off x="3928683" y="2602847"/>
            <a:ext cx="608663" cy="14085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9" idx="2"/>
            <a:endCxn id="101" idx="0"/>
          </p:cNvCxnSpPr>
          <p:nvPr/>
        </p:nvCxnSpPr>
        <p:spPr>
          <a:xfrm flipH="1">
            <a:off x="5404473" y="2602847"/>
            <a:ext cx="63460" cy="22139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2"/>
            <a:endCxn id="102" idx="0"/>
          </p:cNvCxnSpPr>
          <p:nvPr/>
        </p:nvCxnSpPr>
        <p:spPr>
          <a:xfrm>
            <a:off x="5467933" y="2602847"/>
            <a:ext cx="1337638" cy="22139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808274" y="4816799"/>
            <a:ext cx="119239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venir Black"/>
                <a:cs typeface="Avenir Black"/>
              </a:rPr>
              <a:t>Within Subs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149101" y="4816799"/>
            <a:ext cx="1312939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Black"/>
                <a:cs typeface="Avenir Black"/>
              </a:rPr>
              <a:t>Between Subs</a:t>
            </a:r>
          </a:p>
        </p:txBody>
      </p:sp>
      <p:cxnSp>
        <p:nvCxnSpPr>
          <p:cNvPr id="113" name="Straight Arrow Connector 112"/>
          <p:cNvCxnSpPr>
            <a:stCxn id="24" idx="2"/>
            <a:endCxn id="102" idx="0"/>
          </p:cNvCxnSpPr>
          <p:nvPr/>
        </p:nvCxnSpPr>
        <p:spPr>
          <a:xfrm>
            <a:off x="3928683" y="4411518"/>
            <a:ext cx="2876888" cy="4052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4" idx="2"/>
            <a:endCxn id="101" idx="0"/>
          </p:cNvCxnSpPr>
          <p:nvPr/>
        </p:nvCxnSpPr>
        <p:spPr>
          <a:xfrm>
            <a:off x="3928683" y="4411518"/>
            <a:ext cx="1475790" cy="4052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23" idx="2"/>
            <a:endCxn id="34" idx="0"/>
          </p:cNvCxnSpPr>
          <p:nvPr/>
        </p:nvCxnSpPr>
        <p:spPr>
          <a:xfrm>
            <a:off x="2474180" y="4414395"/>
            <a:ext cx="993225" cy="402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3" idx="2"/>
            <a:endCxn id="33" idx="0"/>
          </p:cNvCxnSpPr>
          <p:nvPr/>
        </p:nvCxnSpPr>
        <p:spPr>
          <a:xfrm flipH="1">
            <a:off x="2026254" y="4414395"/>
            <a:ext cx="447926" cy="402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541845" y="5730617"/>
            <a:ext cx="1864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Paired-samples t-test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502396" y="5737768"/>
            <a:ext cx="1864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Independent-samples t-test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037950" y="5887536"/>
            <a:ext cx="1528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ANOVA</a:t>
            </a:r>
            <a:endParaRPr lang="en-US" i="1" dirty="0">
              <a:latin typeface="Avenir Black"/>
              <a:cs typeface="Avenir Black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568218" y="5754701"/>
            <a:ext cx="1646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i="1" dirty="0">
                <a:latin typeface="Avenir Black"/>
                <a:ea typeface="Lucida Grande"/>
                <a:cs typeface="Avenir Black"/>
              </a:rPr>
              <a:t>Repeated Measures ANOVA</a:t>
            </a:r>
            <a:endParaRPr lang="en-US" i="1" dirty="0">
              <a:latin typeface="Avenir Black"/>
              <a:cs typeface="Avenir Black"/>
            </a:endParaRPr>
          </a:p>
        </p:txBody>
      </p:sp>
      <p:cxnSp>
        <p:nvCxnSpPr>
          <p:cNvPr id="130" name="Straight Arrow Connector 129"/>
          <p:cNvCxnSpPr>
            <a:stCxn id="33" idx="2"/>
            <a:endCxn id="125" idx="0"/>
          </p:cNvCxnSpPr>
          <p:nvPr/>
        </p:nvCxnSpPr>
        <p:spPr>
          <a:xfrm flipH="1">
            <a:off x="1474147" y="5524685"/>
            <a:ext cx="552107" cy="2059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34" idx="2"/>
            <a:endCxn id="126" idx="0"/>
          </p:cNvCxnSpPr>
          <p:nvPr/>
        </p:nvCxnSpPr>
        <p:spPr>
          <a:xfrm flipH="1">
            <a:off x="3434698" y="5524685"/>
            <a:ext cx="32707" cy="213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2"/>
            <a:endCxn id="128" idx="0"/>
          </p:cNvCxnSpPr>
          <p:nvPr/>
        </p:nvCxnSpPr>
        <p:spPr>
          <a:xfrm flipH="1">
            <a:off x="5391377" y="5524685"/>
            <a:ext cx="13096" cy="230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  <a:endCxn id="127" idx="0"/>
          </p:cNvCxnSpPr>
          <p:nvPr/>
        </p:nvCxnSpPr>
        <p:spPr>
          <a:xfrm flipH="1">
            <a:off x="6802201" y="5524685"/>
            <a:ext cx="3370" cy="3628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6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32" grpId="0"/>
      <p:bldP spid="33" grpId="0" animBg="1"/>
      <p:bldP spid="34" grpId="0" animBg="1"/>
      <p:bldP spid="41" grpId="0"/>
      <p:bldP spid="53" grpId="0"/>
      <p:bldP spid="54" grpId="0"/>
      <p:bldP spid="58" grpId="0"/>
      <p:bldP spid="60" grpId="0" animBg="1"/>
      <p:bldP spid="61" grpId="0" animBg="1"/>
      <p:bldP spid="68" grpId="0"/>
      <p:bldP spid="101" grpId="0" animBg="1"/>
      <p:bldP spid="102" grpId="0" animBg="1"/>
      <p:bldP spid="125" grpId="0"/>
      <p:bldP spid="126" grpId="0"/>
      <p:bldP spid="127" grpId="0"/>
      <p:bldP spid="1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747962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Running and Writing up ANOVAs with one IV (with 3 or more levels)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82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iewing dis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575732"/>
            <a:ext cx="3298319" cy="5418667"/>
          </a:xfrm>
          <a:prstGeom prst="rect">
            <a:avLst/>
          </a:prstGeom>
        </p:spPr>
      </p:pic>
      <p:pic>
        <p:nvPicPr>
          <p:cNvPr id="8" name="Picture 2" descr="C:\Users\kaori.germano\Dropbox\Teaching (PC)\Behavioral Stats\Other Material\Publisher Materials\Image_Library\chapter12\12p406_t04.jpg"/>
          <p:cNvPicPr>
            <a:picLocks noChangeAspect="1" noChangeArrowheads="1"/>
          </p:cNvPicPr>
          <p:nvPr/>
        </p:nvPicPr>
        <p:blipFill>
          <a:blip r:embed="rId3"/>
          <a:srcRect l="34014"/>
          <a:stretch>
            <a:fillRect/>
          </a:stretch>
        </p:blipFill>
        <p:spPr bwMode="auto">
          <a:xfrm>
            <a:off x="165193" y="2150534"/>
            <a:ext cx="4985907" cy="240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25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venir Black"/>
                <a:ea typeface="+mj-ea"/>
                <a:cs typeface="Avenir Black"/>
              </a:rPr>
              <a:t>Increasing the # of Levels of an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583270"/>
            <a:ext cx="4605867" cy="4373563"/>
          </a:xfrm>
        </p:spPr>
        <p:txBody>
          <a:bodyPr>
            <a:norm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sz="2800" dirty="0">
                <a:latin typeface="Avenir Book"/>
                <a:ea typeface="MS PGothic" charset="0"/>
                <a:cs typeface="Avenir Book"/>
              </a:rPr>
              <a:t>Provides more information about the relationship than a two-level design</a:t>
            </a:r>
          </a:p>
          <a:p>
            <a:pPr eaLnBrk="1" hangingPunct="1">
              <a:spcAft>
                <a:spcPts val="1200"/>
              </a:spcAft>
            </a:pPr>
            <a:r>
              <a:rPr lang="en-US" sz="2800" dirty="0">
                <a:latin typeface="Avenir Book"/>
                <a:ea typeface="MS PGothic" charset="0"/>
                <a:cs typeface="Avenir Book"/>
              </a:rPr>
              <a:t>Can reveal a curvilinear relationship</a:t>
            </a:r>
          </a:p>
          <a:p>
            <a:pPr eaLnBrk="1" hangingPunct="1">
              <a:spcAft>
                <a:spcPts val="1200"/>
              </a:spcAft>
            </a:pPr>
            <a:r>
              <a:rPr lang="en-US" sz="2800" dirty="0">
                <a:latin typeface="Avenir Book"/>
                <a:ea typeface="MS PGothic" charset="0"/>
                <a:cs typeface="Avenir Book"/>
              </a:rPr>
              <a:t>Allows us to compare more than two groups</a:t>
            </a:r>
          </a:p>
        </p:txBody>
      </p:sp>
      <p:pic>
        <p:nvPicPr>
          <p:cNvPr id="4" name="Picture 4" descr="coz23425_1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1524000"/>
            <a:ext cx="34512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oz23425_1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83" y="4466692"/>
            <a:ext cx="3314305" cy="230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OVAj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5" y="1139530"/>
            <a:ext cx="6908800" cy="38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1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ov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23333"/>
            <a:ext cx="6316133" cy="56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ova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7508"/>
            <a:ext cx="8561074" cy="39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85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6936"/>
            <a:ext cx="8094134" cy="1168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Post Hoc Tests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23333" y="1347789"/>
            <a:ext cx="8382000" cy="52652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When we reject the null hypothesis in ANOVA, we know there is a significant difference </a:t>
            </a:r>
            <a:r>
              <a:rPr lang="en-US" i="1" dirty="0">
                <a:latin typeface="Avenir Book"/>
                <a:ea typeface="MS PGothic" charset="0"/>
                <a:cs typeface="Avenir Book"/>
              </a:rPr>
              <a:t>somewhere</a:t>
            </a:r>
            <a:r>
              <a:rPr lang="en-US" dirty="0">
                <a:latin typeface="Avenir Book"/>
                <a:ea typeface="MS PGothic" charset="0"/>
                <a:cs typeface="Avenir Book"/>
              </a:rPr>
              <a:t> between at least two of the groups (not all groups are equal). But we don’t know </a:t>
            </a:r>
            <a:r>
              <a:rPr lang="en-US" i="1" dirty="0">
                <a:latin typeface="Avenir Book"/>
                <a:ea typeface="MS PGothic" charset="0"/>
                <a:cs typeface="Avenir Book"/>
              </a:rPr>
              <a:t>where </a:t>
            </a:r>
            <a:r>
              <a:rPr lang="en-US" dirty="0">
                <a:latin typeface="Avenir Book"/>
                <a:ea typeface="MS PGothic" charset="0"/>
                <a:cs typeface="Avenir Book"/>
              </a:rPr>
              <a:t>the difference is. If we have 3 groups (A, B, C):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endParaRPr lang="en-US" dirty="0">
              <a:latin typeface="Avenir Book"/>
              <a:ea typeface="MS PGothic" charset="0"/>
              <a:cs typeface="Avenir Book"/>
            </a:endParaRPr>
          </a:p>
          <a:p>
            <a:pPr lvl="2">
              <a:lnSpc>
                <a:spcPct val="120000"/>
              </a:lnSpc>
              <a:buFont typeface="Lucida Grande"/>
              <a:buChar char="-"/>
            </a:pPr>
            <a:r>
              <a:rPr lang="en-US" sz="2900" dirty="0">
                <a:latin typeface="Avenir Book"/>
                <a:ea typeface="MS PGothic" charset="0"/>
                <a:cs typeface="Avenir Book"/>
              </a:rPr>
              <a:t>Group A could be different than B</a:t>
            </a:r>
          </a:p>
          <a:p>
            <a:pPr lvl="2">
              <a:lnSpc>
                <a:spcPct val="120000"/>
              </a:lnSpc>
              <a:buFont typeface="Lucida Grande"/>
              <a:buChar char="-"/>
            </a:pPr>
            <a:r>
              <a:rPr lang="en-US" sz="2900" b="1" i="1" dirty="0">
                <a:latin typeface="Avenir Book"/>
                <a:ea typeface="MS PGothic" charset="0"/>
                <a:cs typeface="Avenir Book"/>
              </a:rPr>
              <a:t>or</a:t>
            </a:r>
            <a:r>
              <a:rPr lang="en-US" sz="2900" dirty="0">
                <a:latin typeface="Avenir Book"/>
                <a:ea typeface="MS PGothic" charset="0"/>
                <a:cs typeface="Avenir Book"/>
              </a:rPr>
              <a:t> group B from C</a:t>
            </a:r>
          </a:p>
          <a:p>
            <a:pPr lvl="2">
              <a:lnSpc>
                <a:spcPct val="120000"/>
              </a:lnSpc>
              <a:buFont typeface="Lucida Grande"/>
              <a:buChar char="-"/>
            </a:pPr>
            <a:r>
              <a:rPr lang="en-US" sz="2900" b="1" i="1" dirty="0">
                <a:latin typeface="Avenir Book"/>
                <a:ea typeface="MS PGothic" charset="0"/>
                <a:cs typeface="Avenir Book"/>
              </a:rPr>
              <a:t>or</a:t>
            </a:r>
            <a:r>
              <a:rPr lang="en-US" sz="2900" dirty="0">
                <a:latin typeface="Avenir Book"/>
                <a:ea typeface="MS PGothic" charset="0"/>
                <a:cs typeface="Avenir Book"/>
              </a:rPr>
              <a:t> group A from C</a:t>
            </a:r>
          </a:p>
          <a:p>
            <a:pPr lvl="2">
              <a:lnSpc>
                <a:spcPct val="120000"/>
              </a:lnSpc>
              <a:buFont typeface="Lucida Grande"/>
              <a:buChar char="-"/>
            </a:pPr>
            <a:r>
              <a:rPr lang="en-US" sz="2900" dirty="0">
                <a:latin typeface="Avenir Book"/>
                <a:ea typeface="MS PGothic" charset="0"/>
                <a:cs typeface="Avenir Book"/>
              </a:rPr>
              <a:t>Or all/some of these!</a:t>
            </a:r>
          </a:p>
          <a:p>
            <a:pPr eaLnBrk="1" hangingPunct="1">
              <a:lnSpc>
                <a:spcPct val="120000"/>
              </a:lnSpc>
            </a:pPr>
            <a:endParaRPr lang="en-US" dirty="0">
              <a:latin typeface="Avenir Book"/>
              <a:ea typeface="MS PGothic" charset="0"/>
              <a:cs typeface="Avenir Book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So, if the results of our F-test is statistically significant (p &lt; 0.05), more tests must be done to find which groups are different from one another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endParaRPr lang="en-US" dirty="0">
              <a:latin typeface="Avenir Book"/>
              <a:ea typeface="MS PGothic" charset="0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611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6936"/>
            <a:ext cx="8094134" cy="1168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Post Hoc Tests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23333" y="1347789"/>
            <a:ext cx="8382000" cy="489108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Avenir Black"/>
                <a:ea typeface="MS PGothic" charset="0"/>
                <a:cs typeface="Avenir Black"/>
              </a:rPr>
              <a:t>Post Hoc Tests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: Additional statistical tests that are done after finding a significant F-value to determine exactly which groups are significantly different from one another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Developed to control for increases in Type I error associated with running multiple statistical tests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Book"/>
                <a:ea typeface="MS PGothic" charset="0"/>
                <a:cs typeface="Avenir Book"/>
              </a:rPr>
              <a:t>Popular Post Hoc tests:</a:t>
            </a:r>
          </a:p>
          <a:p>
            <a:pPr lvl="1">
              <a:spcAft>
                <a:spcPts val="1200"/>
              </a:spcAft>
            </a:pPr>
            <a:r>
              <a:rPr lang="en-US" sz="2400" dirty="0" err="1">
                <a:latin typeface="Avenir Book"/>
                <a:ea typeface="MS PGothic" charset="0"/>
                <a:cs typeface="Avenir Book"/>
              </a:rPr>
              <a:t>Tukey’s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Honestly Significant Difference (HSD)</a:t>
            </a:r>
          </a:p>
          <a:p>
            <a:pPr lvl="1">
              <a:spcAft>
                <a:spcPts val="1200"/>
              </a:spcAft>
            </a:pPr>
            <a:r>
              <a:rPr lang="en-US" sz="2400" dirty="0" err="1">
                <a:latin typeface="Avenir Book"/>
                <a:ea typeface="MS PGothic" charset="0"/>
                <a:cs typeface="Avenir Book"/>
              </a:rPr>
              <a:t>Scheffé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Test</a:t>
            </a:r>
          </a:p>
          <a:p>
            <a:pPr lvl="1">
              <a:spcAft>
                <a:spcPts val="1200"/>
              </a:spcAft>
            </a:pPr>
            <a:r>
              <a:rPr lang="en-US" sz="2400" dirty="0" err="1">
                <a:latin typeface="Avenir Book"/>
                <a:ea typeface="MS PGothic" charset="0"/>
                <a:cs typeface="Avenir Book"/>
              </a:rPr>
              <a:t>Bonferroni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201480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0264" y="1197509"/>
            <a:ext cx="8246533" cy="4949293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latin typeface="Avenir Book"/>
                <a:ea typeface="MS PGothic" charset="0"/>
                <a:cs typeface="Avenir Book"/>
              </a:rPr>
              <a:t>	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A statistically significant effect indicates the difference between groups is unlikely to be the case if H</a:t>
            </a:r>
            <a:r>
              <a:rPr lang="en-US" sz="2400" baseline="-25000" dirty="0">
                <a:latin typeface="Avenir Book"/>
                <a:ea typeface="MS PGothic" charset="0"/>
                <a:cs typeface="Avenir Book"/>
              </a:rPr>
              <a:t>0</a:t>
            </a:r>
            <a:r>
              <a:rPr lang="en-US" sz="2400" dirty="0">
                <a:latin typeface="Avenir Book"/>
                <a:ea typeface="MS PGothic" charset="0"/>
                <a:cs typeface="Avenir Book"/>
              </a:rPr>
              <a:t> is true, but does not tell us how large this difference is</a:t>
            </a:r>
          </a:p>
          <a:p>
            <a:pPr eaLnBrk="1" hangingPunct="1">
              <a:buFontTx/>
              <a:buNone/>
            </a:pPr>
            <a:endParaRPr lang="en-US" dirty="0">
              <a:latin typeface="Avenir Book"/>
              <a:ea typeface="MS PGothic" charset="0"/>
              <a:cs typeface="Avenir Book"/>
            </a:endParaRPr>
          </a:p>
          <a:p>
            <a:pPr eaLnBrk="1" hangingPunct="1">
              <a:buFontTx/>
              <a:buNone/>
            </a:pPr>
            <a:endParaRPr lang="en-US" dirty="0">
              <a:latin typeface="Avenir Book"/>
              <a:ea typeface="MS PGothic" charset="0"/>
              <a:cs typeface="Avenir Book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41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latin typeface="Avenir Black"/>
                <a:ea typeface="+mj-ea"/>
                <a:cs typeface="Avenir Black"/>
              </a:rPr>
              <a:t>Effect Size for ANOVA</a:t>
            </a:r>
          </a:p>
        </p:txBody>
      </p:sp>
      <p:graphicFrame>
        <p:nvGraphicFramePr>
          <p:cNvPr id="14340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786465" y="2866231"/>
          <a:ext cx="2574925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43" name="Equation" r:id="rId3" imgW="850464" imgH="431570" progId="Equation.3">
                  <p:embed/>
                </p:oleObj>
              </mc:Choice>
              <mc:Fallback>
                <p:oleObj name="Equation" r:id="rId3" imgW="850464" imgH="431570" progId="Equation.3">
                  <p:embed/>
                  <p:pic>
                    <p:nvPicPr>
                      <p:cNvPr id="1434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465" y="2866231"/>
                        <a:ext cx="2574925" cy="130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73041" y="4632869"/>
            <a:ext cx="592081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				 	0.01 = small sized effect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  Rule of thumb: 	0.06 = medium sized effect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Avenir Book"/>
                <a:ea typeface="MS PGothic" charset="0"/>
                <a:cs typeface="Avenir Book"/>
              </a:rPr>
              <a:t>				  	0.14 = large sized effect</a:t>
            </a:r>
            <a:endParaRPr lang="en-US" sz="2200" dirty="0">
              <a:latin typeface="Arial" charset="0"/>
              <a:ea typeface="MS P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1871" y="3268133"/>
            <a:ext cx="4057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Book"/>
                <a:ea typeface="MS PGothic" charset="0"/>
                <a:cs typeface="Avenir Book"/>
              </a:rPr>
              <a:t>= the % of variance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41982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iewing dis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575732"/>
            <a:ext cx="3298319" cy="5418667"/>
          </a:xfrm>
          <a:prstGeom prst="rect">
            <a:avLst/>
          </a:prstGeom>
        </p:spPr>
      </p:pic>
      <p:pic>
        <p:nvPicPr>
          <p:cNvPr id="8" name="Picture 2" descr="C:\Users\kaori.germano\Dropbox\Teaching (PC)\Behavioral Stats\Other Material\Publisher Materials\Image_Library\chapter12\12p406_t04.jpg"/>
          <p:cNvPicPr>
            <a:picLocks noChangeAspect="1" noChangeArrowheads="1"/>
          </p:cNvPicPr>
          <p:nvPr/>
        </p:nvPicPr>
        <p:blipFill>
          <a:blip r:embed="rId3"/>
          <a:srcRect l="34014"/>
          <a:stretch>
            <a:fillRect/>
          </a:stretch>
        </p:blipFill>
        <p:spPr bwMode="auto">
          <a:xfrm>
            <a:off x="165193" y="2150534"/>
            <a:ext cx="4985907" cy="240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913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OVAj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5" y="1139530"/>
            <a:ext cx="6908800" cy="38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27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ov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23333"/>
            <a:ext cx="6316133" cy="56167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6533" y="4605866"/>
            <a:ext cx="1371601" cy="1117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09334" y="3793067"/>
            <a:ext cx="711198" cy="124459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7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061542"/>
            <a:ext cx="8026400" cy="483353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726266" y="1236133"/>
            <a:ext cx="643467" cy="6731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79333" y="1236133"/>
            <a:ext cx="474134" cy="1422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osth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061542"/>
            <a:ext cx="8026400" cy="49516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55597" y="3166533"/>
            <a:ext cx="508002" cy="102446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296332" y="160874"/>
            <a:ext cx="8574088" cy="968375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cap="none" dirty="0">
                <a:latin typeface="Avenir Black"/>
                <a:ea typeface="MS PGothic" charset="0"/>
                <a:cs typeface="Avenir Black"/>
              </a:rPr>
              <a:t>Is “academic frustration” related to major?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6"/>
            <a:ext cx="6477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1100666" y="4505331"/>
            <a:ext cx="6443133" cy="1143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43800" y="4809071"/>
            <a:ext cx="1484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400" b="0" dirty="0">
                <a:solidFill>
                  <a:srgbClr val="FF0000"/>
                </a:solidFill>
                <a:latin typeface="Avenir Book"/>
                <a:cs typeface="Avenir Book"/>
              </a:rPr>
              <a:t>4 groups!</a:t>
            </a:r>
          </a:p>
        </p:txBody>
      </p:sp>
    </p:spTree>
    <p:extLst>
      <p:ext uri="{BB962C8B-B14F-4D97-AF65-F5344CB8AC3E}">
        <p14:creationId xmlns:p14="http://schemas.microsoft.com/office/powerpoint/2010/main" val="5709296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cprit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2" y="592667"/>
            <a:ext cx="6129867" cy="51405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29733" y="3674533"/>
            <a:ext cx="863600" cy="8890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4133" y="4845049"/>
            <a:ext cx="1219200" cy="3259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65" y="237066"/>
            <a:ext cx="6472660" cy="62653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553718" y="1528232"/>
            <a:ext cx="1032934" cy="32596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182118" y="3543299"/>
            <a:ext cx="123468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165188" y="3729565"/>
            <a:ext cx="123468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165188" y="3898895"/>
            <a:ext cx="123468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6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Writing up the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23733" y="1320804"/>
            <a:ext cx="5367867" cy="5266264"/>
          </a:xfrm>
        </p:spPr>
        <p:txBody>
          <a:bodyPr rtlCol="0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sz="2200" dirty="0">
                <a:latin typeface="Times New Roman"/>
                <a:cs typeface="Times New Roman"/>
              </a:rPr>
              <a:t>A one-way ANOVA revealed that there was a statistically significant effect of viewing distance on how satisfied people were with watching a 42 inch high definition television, </a:t>
            </a:r>
            <a:r>
              <a:rPr lang="en-US" sz="2200" i="1" dirty="0">
                <a:latin typeface="Times New Roman"/>
                <a:cs typeface="Times New Roman"/>
              </a:rPr>
              <a:t>F</a:t>
            </a:r>
            <a:r>
              <a:rPr lang="en-US" sz="2200" dirty="0">
                <a:latin typeface="Times New Roman"/>
                <a:cs typeface="Times New Roman"/>
              </a:rPr>
              <a:t>(3, 16) = 8.33, </a:t>
            </a:r>
            <a:r>
              <a:rPr lang="en-US" sz="2200" i="1" dirty="0">
                <a:latin typeface="Times New Roman"/>
                <a:cs typeface="Times New Roman"/>
              </a:rPr>
              <a:t>p </a:t>
            </a:r>
            <a:r>
              <a:rPr lang="en-US" sz="2200" dirty="0">
                <a:latin typeface="Times New Roman"/>
                <a:cs typeface="Times New Roman"/>
              </a:rPr>
              <a:t>= 0.001, </a:t>
            </a:r>
            <a:r>
              <a:rPr lang="en-US" sz="2200" dirty="0">
                <a:latin typeface="Times New Roman"/>
                <a:ea typeface="Lucida Grande"/>
                <a:cs typeface="Times New Roman"/>
              </a:rPr>
              <a:t>η</a:t>
            </a:r>
            <a:r>
              <a:rPr lang="en-US" sz="2200" baseline="30000" dirty="0">
                <a:latin typeface="Times New Roman"/>
                <a:cs typeface="Times New Roman"/>
              </a:rPr>
              <a:t>2</a:t>
            </a:r>
            <a:r>
              <a:rPr lang="en-US" sz="2200" dirty="0">
                <a:latin typeface="Times New Roman"/>
                <a:cs typeface="Times New Roman"/>
              </a:rPr>
              <a:t> = 0.61. A series of post hoc tests using the </a:t>
            </a:r>
            <a:r>
              <a:rPr lang="en-US" sz="2200" dirty="0" err="1">
                <a:latin typeface="Times New Roman"/>
                <a:cs typeface="Times New Roman"/>
              </a:rPr>
              <a:t>Bonferroni</a:t>
            </a:r>
            <a:r>
              <a:rPr lang="en-US" sz="2200" dirty="0">
                <a:latin typeface="Times New Roman"/>
                <a:cs typeface="Times New Roman"/>
              </a:rPr>
              <a:t> correction were conducted to determine which viewing distances were significantly different from one another. This analysis revealed that people expressed significantly less satisfaction viewing the TV from 9 feet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1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1.41), compared to 15 feet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5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1.58) and 18 feet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4, </a:t>
            </a:r>
            <a:r>
              <a:rPr lang="en-US" sz="2200" i="1" dirty="0">
                <a:latin typeface="Times New Roman"/>
                <a:cs typeface="Times New Roman"/>
              </a:rPr>
              <a:t>SD</a:t>
            </a:r>
            <a:r>
              <a:rPr lang="en-US" sz="2200" dirty="0">
                <a:latin typeface="Times New Roman"/>
                <a:cs typeface="Times New Roman"/>
              </a:rPr>
              <a:t> = 1.23), </a:t>
            </a:r>
            <a:r>
              <a:rPr lang="en-US" sz="2200" i="1" dirty="0">
                <a:latin typeface="Times New Roman"/>
                <a:cs typeface="Times New Roman"/>
              </a:rPr>
              <a:t>p</a:t>
            </a:r>
            <a:r>
              <a:rPr lang="en-US" sz="2200" dirty="0">
                <a:latin typeface="Times New Roman"/>
                <a:cs typeface="Times New Roman"/>
              </a:rPr>
              <a:t> = 0.002 and 0.024, respectively. People also expressed less satisfaction watching the TV from 12 feet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2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1.41) compared to 15 feet, </a:t>
            </a:r>
            <a:r>
              <a:rPr lang="en-US" sz="2200" i="1" dirty="0">
                <a:latin typeface="Times New Roman"/>
                <a:cs typeface="Times New Roman"/>
              </a:rPr>
              <a:t>p</a:t>
            </a:r>
            <a:r>
              <a:rPr lang="en-US" sz="2200" dirty="0">
                <a:latin typeface="Times New Roman"/>
                <a:cs typeface="Times New Roman"/>
              </a:rPr>
              <a:t> = 0.024. None of the other pairwise comparisons was statistically significant. </a:t>
            </a:r>
          </a:p>
        </p:txBody>
      </p:sp>
      <p:pic>
        <p:nvPicPr>
          <p:cNvPr id="6" name="Picture 5" descr="out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3" y="2099733"/>
            <a:ext cx="3306304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37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5" name="Picture 4" descr="anov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2" y="1354665"/>
            <a:ext cx="5500211" cy="48911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081866" y="4405224"/>
            <a:ext cx="711198" cy="124459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7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2" name="Picture 1" descr="plo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16" y="1457569"/>
            <a:ext cx="6329818" cy="48754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519333" y="835270"/>
            <a:ext cx="711198" cy="124459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30400" y="3522133"/>
            <a:ext cx="254000" cy="138560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3" name="Picture 2" descr="plo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15" y="1507066"/>
            <a:ext cx="4895942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1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1420283"/>
            <a:ext cx="3901153" cy="2220384"/>
          </a:xfrm>
          <a:prstGeom prst="rect">
            <a:avLst/>
          </a:prstGeom>
        </p:spPr>
      </p:pic>
      <p:pic>
        <p:nvPicPr>
          <p:cNvPr id="5" name="Picture 4" descr="plo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7" y="2029374"/>
            <a:ext cx="4284132" cy="43036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744133" y="3522133"/>
            <a:ext cx="643467" cy="609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7" name="Picture 6" descr="plo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6" y="1724574"/>
            <a:ext cx="3926718" cy="3938528"/>
          </a:xfrm>
          <a:prstGeom prst="rect">
            <a:avLst/>
          </a:prstGeom>
        </p:spPr>
      </p:pic>
      <p:pic>
        <p:nvPicPr>
          <p:cNvPr id="8" name="Picture 7" descr="plo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67" y="1792312"/>
            <a:ext cx="4030132" cy="4048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781" y="1724574"/>
            <a:ext cx="40923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Error Bars = 95% Confidence Intervals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5867" y="1727774"/>
            <a:ext cx="44672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Error Bars = 1 Standard Error of the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3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2" name="Picture 1" descr="Excel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" y="1515448"/>
            <a:ext cx="7399867" cy="41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1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3" name="Picture 2" descr="excel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09" y="1360946"/>
            <a:ext cx="6389858" cy="511083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603068" y="3302000"/>
            <a:ext cx="965198" cy="49106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744134" y="2438399"/>
            <a:ext cx="1236133" cy="45720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58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07982"/>
              </p:ext>
            </p:extLst>
          </p:nvPr>
        </p:nvGraphicFramePr>
        <p:xfrm>
          <a:off x="457200" y="1100670"/>
          <a:ext cx="7975598" cy="5128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5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7102">
                <a:tc rowSpan="4"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latin typeface="Avenir Black"/>
                          <a:cs typeface="Avenir Black"/>
                        </a:rPr>
                        <a:t>     Independent</a:t>
                      </a:r>
                    </a:p>
                    <a:p>
                      <a:pPr algn="l"/>
                      <a:r>
                        <a:rPr lang="en-US" sz="2800" b="0" dirty="0">
                          <a:latin typeface="Avenir Black"/>
                          <a:cs typeface="Avenir Black"/>
                        </a:rPr>
                        <a:t>        Variable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venir Black"/>
                          <a:cs typeface="Avenir Black"/>
                        </a:rPr>
                        <a:t>                 Dependent Variable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2"/>
                          </a:solidFill>
                          <a:latin typeface="Avenir Black"/>
                          <a:cs typeface="Avenir Black"/>
                        </a:rPr>
                        <a:t>Continuous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latin typeface="Avenir Black"/>
                          <a:cs typeface="Avenir Black"/>
                        </a:rPr>
                        <a:t> </a:t>
                      </a:r>
                      <a:endParaRPr lang="en-US" sz="2200" dirty="0">
                        <a:solidFill>
                          <a:schemeClr val="tx2"/>
                        </a:solidFill>
                        <a:latin typeface="Avenir Black"/>
                        <a:cs typeface="Avenir Black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2"/>
                          </a:solidFill>
                          <a:latin typeface="Avenir Black"/>
                          <a:cs typeface="Avenir Black"/>
                        </a:rPr>
                        <a:t>Categorical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19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1F497D"/>
                          </a:solidFill>
                          <a:latin typeface="Avenir Black"/>
                          <a:cs typeface="Avenir Black"/>
                        </a:rPr>
                        <a:t>Continuous</a:t>
                      </a:r>
                      <a:r>
                        <a:rPr lang="en-US" sz="2200" baseline="0" dirty="0">
                          <a:solidFill>
                            <a:srgbClr val="1F497D"/>
                          </a:solidFill>
                          <a:latin typeface="Avenir Black"/>
                          <a:cs typeface="Avenir Black"/>
                        </a:rPr>
                        <a:t> </a:t>
                      </a:r>
                      <a:endParaRPr lang="en-US" sz="2200" dirty="0">
                        <a:solidFill>
                          <a:srgbClr val="1F497D"/>
                        </a:solidFill>
                        <a:latin typeface="Avenir Black"/>
                        <a:cs typeface="Avenir Black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2000" i="0" dirty="0">
                        <a:latin typeface="Avenir Book"/>
                        <a:cs typeface="Avenir Book"/>
                      </a:endParaRP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b="0" i="0" dirty="0">
                          <a:latin typeface="Avenir Black"/>
                          <a:cs typeface="Avenir Black"/>
                        </a:rPr>
                        <a:t>correlation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/>
                          <a:cs typeface="Avenir Book"/>
                        </a:rPr>
                        <a:t>regression</a:t>
                      </a:r>
                    </a:p>
                    <a:p>
                      <a:pPr algn="ctr"/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rgbClr val="7F7F7F"/>
                          </a:solidFill>
                          <a:latin typeface="Avenir Book"/>
                          <a:cs typeface="Avenir Book"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19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C0504D"/>
                          </a:solidFill>
                          <a:latin typeface="Avenir Black"/>
                          <a:cs typeface="Avenir Black"/>
                        </a:rPr>
                        <a:t>Categorical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1" dirty="0" err="1">
                          <a:latin typeface="Avenir Black"/>
                          <a:cs typeface="Avenir Black"/>
                        </a:rPr>
                        <a:t>z</a:t>
                      </a:r>
                      <a:r>
                        <a:rPr lang="en-US" sz="2000" i="1" dirty="0">
                          <a:latin typeface="Avenir Black"/>
                          <a:cs typeface="Avenir Black"/>
                        </a:rPr>
                        <a:t>-</a:t>
                      </a:r>
                      <a:r>
                        <a:rPr lang="en-US" sz="2000" i="0" dirty="0">
                          <a:latin typeface="Avenir Black"/>
                          <a:cs typeface="Avenir Black"/>
                        </a:rPr>
                        <a:t>Test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1" dirty="0" err="1">
                          <a:solidFill>
                            <a:srgbClr val="000000"/>
                          </a:solidFill>
                          <a:latin typeface="Avenir Black"/>
                          <a:cs typeface="Avenir Black"/>
                        </a:rPr>
                        <a:t>t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latin typeface="Avenir Black"/>
                          <a:cs typeface="Avenir Black"/>
                        </a:rPr>
                        <a:t>-</a:t>
                      </a:r>
                      <a:r>
                        <a:rPr lang="en-US" sz="2000" i="0" dirty="0">
                          <a:solidFill>
                            <a:srgbClr val="000000"/>
                          </a:solidFill>
                          <a:latin typeface="Avenir Black"/>
                          <a:cs typeface="Avenir Black"/>
                        </a:rPr>
                        <a:t>Test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solidFill>
                            <a:schemeClr val="tx1"/>
                          </a:solidFill>
                          <a:latin typeface="Avenir Black"/>
                          <a:cs typeface="Avenir Black"/>
                        </a:rPr>
                        <a:t>ANOVA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solidFill>
                            <a:srgbClr val="7F7F7F"/>
                          </a:solidFill>
                          <a:latin typeface="Avenir Book"/>
                          <a:cs typeface="Avenir Book"/>
                        </a:rPr>
                        <a:t>chi-square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solidFill>
                            <a:srgbClr val="7F7F7F"/>
                          </a:solidFill>
                          <a:latin typeface="Avenir Book"/>
                          <a:cs typeface="Avenir Book"/>
                        </a:rPr>
                        <a:t>binomial</a:t>
                      </a:r>
                      <a:r>
                        <a:rPr lang="en-US" sz="2000" i="0" baseline="0" dirty="0">
                          <a:solidFill>
                            <a:srgbClr val="7F7F7F"/>
                          </a:solidFill>
                          <a:latin typeface="Avenir Book"/>
                          <a:cs typeface="Avenir Book"/>
                        </a:rPr>
                        <a:t> test</a:t>
                      </a:r>
                      <a:endParaRPr lang="en-US" sz="2000" i="0" dirty="0">
                        <a:solidFill>
                          <a:srgbClr val="7F7F7F"/>
                        </a:solidFill>
                        <a:latin typeface="Avenir Book"/>
                        <a:cs typeface="Avenir Book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84309" y="274422"/>
            <a:ext cx="7799294" cy="67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 Black"/>
                <a:ea typeface="+mj-ea"/>
                <a:cs typeface="Avenir Black"/>
              </a:rPr>
              <a:t>Which statistical</a:t>
            </a:r>
            <a:r>
              <a:rPr kumimoji="0" lang="en-US" sz="4000" b="0" i="0" u="none" strike="noStrike" kern="1200" cap="none" spc="-10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 Black"/>
                <a:ea typeface="+mj-ea"/>
                <a:cs typeface="Avenir Black"/>
              </a:rPr>
              <a:t> 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 Black"/>
                <a:ea typeface="+mj-ea"/>
                <a:cs typeface="Avenir Black"/>
              </a:rPr>
              <a:t>test(s) to run?</a:t>
            </a:r>
          </a:p>
        </p:txBody>
      </p:sp>
    </p:spTree>
    <p:extLst>
      <p:ext uri="{BB962C8B-B14F-4D97-AF65-F5344CB8AC3E}">
        <p14:creationId xmlns:p14="http://schemas.microsoft.com/office/powerpoint/2010/main" val="3766902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cel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4" y="1271979"/>
            <a:ext cx="5435600" cy="5172029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89204" y="2582332"/>
            <a:ext cx="1236133" cy="45720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8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cel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10" y="1253065"/>
            <a:ext cx="5701268" cy="545253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</p:spTree>
    <p:extLst>
      <p:ext uri="{BB962C8B-B14F-4D97-AF65-F5344CB8AC3E}">
        <p14:creationId xmlns:p14="http://schemas.microsoft.com/office/powerpoint/2010/main" val="4140815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2" name="Picture 1" descr="Excel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" y="1354665"/>
            <a:ext cx="5615257" cy="510799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791651" y="2125132"/>
            <a:ext cx="457194" cy="65193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22984" y="1354665"/>
            <a:ext cx="372528" cy="7704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604449" y="3936999"/>
            <a:ext cx="1236133" cy="45720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348583" y="3640667"/>
            <a:ext cx="1236132" cy="24553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Excel 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71" y="2125132"/>
            <a:ext cx="4400462" cy="3936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 flipH="1">
            <a:off x="7989251" y="3551765"/>
            <a:ext cx="372528" cy="7704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Plotting the Data</a:t>
            </a:r>
          </a:p>
        </p:txBody>
      </p:sp>
      <p:pic>
        <p:nvPicPr>
          <p:cNvPr id="2" name="Picture 1" descr="excel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481133"/>
            <a:ext cx="6502400" cy="45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26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Running &amp; Writing up </a:t>
            </a:r>
            <a:r>
              <a:rPr lang="en-US" dirty="0" err="1" smtClean="0"/>
              <a:t>anovas</a:t>
            </a:r>
            <a:r>
              <a:rPr lang="en-US" dirty="0" smtClean="0"/>
              <a:t> with more than one 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5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7399" y="1592526"/>
          <a:ext cx="5420784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847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venir Black"/>
                        <a:cs typeface="Avenir Blac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Drug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50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lack"/>
                          <a:cs typeface="Avenir Black"/>
                        </a:rPr>
                        <a:t>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90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Avenir Book"/>
                          <a:cs typeface="Avenir Book"/>
                        </a:rPr>
                        <a:t>M </a:t>
                      </a:r>
                      <a:r>
                        <a:rPr lang="en-US" sz="2400" i="0" dirty="0">
                          <a:latin typeface="Avenir Book"/>
                          <a:cs typeface="Avenir Book"/>
                        </a:rPr>
                        <a:t>= 70</a:t>
                      </a:r>
                      <a:endParaRPr lang="en-US" sz="2400" i="1" dirty="0">
                        <a:latin typeface="Avenir Book"/>
                        <a:cs typeface="Avenir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 descr="exc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83" y="269304"/>
            <a:ext cx="3468500" cy="6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01604"/>
            <a:ext cx="6043665" cy="3454399"/>
          </a:xfrm>
          <a:prstGeom prst="rect">
            <a:avLst/>
          </a:prstGeom>
        </p:spPr>
      </p:pic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5" y="2572960"/>
            <a:ext cx="6888333" cy="39971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15066"/>
            <a:ext cx="4831710" cy="416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78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6" y="437881"/>
            <a:ext cx="8229600" cy="53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4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75731" y="152400"/>
            <a:ext cx="7924800" cy="1016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Writing up the Analysis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423334" y="1320804"/>
            <a:ext cx="8280400" cy="5266264"/>
          </a:xfrm>
        </p:spPr>
        <p:txBody>
          <a:bodyPr rtlCol="0"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sz="2200" dirty="0">
                <a:latin typeface="Times New Roman"/>
                <a:cs typeface="Times New Roman"/>
              </a:rPr>
              <a:t>We conducted a 2 (Drug Type: A vs. B) X 2 (Gender: Male vs. Female) factorial ANOVA with depression scores as our dependent variable. There was a significant main effect of gender, as males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60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12.81) had significantly lower depression scores than females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80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12.50), </a:t>
            </a:r>
            <a:r>
              <a:rPr lang="en-US" sz="2200" i="1" dirty="0">
                <a:latin typeface="Times New Roman"/>
                <a:cs typeface="Times New Roman"/>
              </a:rPr>
              <a:t>F</a:t>
            </a:r>
            <a:r>
              <a:rPr lang="en-US" sz="2200" dirty="0">
                <a:latin typeface="Times New Roman"/>
                <a:cs typeface="Times New Roman"/>
              </a:rPr>
              <a:t>(1, 76) = 135.35, </a:t>
            </a:r>
            <a:r>
              <a:rPr lang="en-US" sz="2200" i="1" dirty="0">
                <a:latin typeface="Times New Roman"/>
                <a:cs typeface="Times New Roman"/>
              </a:rPr>
              <a:t>p </a:t>
            </a:r>
            <a:r>
              <a:rPr lang="en-US" sz="2200" dirty="0">
                <a:latin typeface="Times New Roman"/>
                <a:cs typeface="Times New Roman"/>
              </a:rPr>
              <a:t>&lt; 0.001, </a:t>
            </a:r>
            <a:r>
              <a:rPr lang="en-US" sz="2200" dirty="0">
                <a:latin typeface="Times New Roman"/>
                <a:ea typeface="Lucida Grande"/>
                <a:cs typeface="Times New Roman"/>
              </a:rPr>
              <a:t>η</a:t>
            </a:r>
            <a:r>
              <a:rPr lang="en-US" sz="2200" baseline="30000" dirty="0">
                <a:latin typeface="Times New Roman"/>
                <a:cs typeface="Times New Roman"/>
              </a:rPr>
              <a:t>2</a:t>
            </a:r>
            <a:r>
              <a:rPr lang="en-US" sz="2200" dirty="0">
                <a:latin typeface="Times New Roman"/>
                <a:cs typeface="Times New Roman"/>
              </a:rPr>
              <a:t> = 0.39. There was no main effect of drug type, as participants who took Drug A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70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21.33) had similar depression scores as those who took Drug B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70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8.40), </a:t>
            </a:r>
            <a:r>
              <a:rPr lang="en-US" sz="2200" i="1" dirty="0">
                <a:latin typeface="Times New Roman"/>
                <a:cs typeface="Times New Roman"/>
              </a:rPr>
              <a:t>F</a:t>
            </a:r>
            <a:r>
              <a:rPr lang="en-US" sz="2200" dirty="0">
                <a:latin typeface="Times New Roman"/>
                <a:cs typeface="Times New Roman"/>
              </a:rPr>
              <a:t>(1, 76) = 0, </a:t>
            </a:r>
            <a:r>
              <a:rPr lang="en-US" sz="2200" i="1" dirty="0">
                <a:latin typeface="Times New Roman"/>
                <a:cs typeface="Times New Roman"/>
              </a:rPr>
              <a:t>p </a:t>
            </a:r>
            <a:r>
              <a:rPr lang="en-US" sz="2200" dirty="0">
                <a:latin typeface="Times New Roman"/>
                <a:cs typeface="Times New Roman"/>
              </a:rPr>
              <a:t>= 1. However, there was a significant interaction between Drug and Gender, </a:t>
            </a:r>
            <a:r>
              <a:rPr lang="en-US" sz="2200" i="1" dirty="0">
                <a:latin typeface="Times New Roman"/>
                <a:cs typeface="Times New Roman"/>
              </a:rPr>
              <a:t>F</a:t>
            </a:r>
            <a:r>
              <a:rPr lang="en-US" sz="2200" dirty="0">
                <a:latin typeface="Times New Roman"/>
                <a:cs typeface="Times New Roman"/>
              </a:rPr>
              <a:t>(1, 76) = 135.35, </a:t>
            </a:r>
            <a:r>
              <a:rPr lang="en-US" sz="2200" i="1" dirty="0">
                <a:latin typeface="Times New Roman"/>
                <a:cs typeface="Times New Roman"/>
              </a:rPr>
              <a:t>p </a:t>
            </a:r>
            <a:r>
              <a:rPr lang="en-US" sz="2200" dirty="0">
                <a:latin typeface="Times New Roman"/>
                <a:cs typeface="Times New Roman"/>
              </a:rPr>
              <a:t>&lt; 0.001, </a:t>
            </a:r>
            <a:r>
              <a:rPr lang="en-US" sz="2200" dirty="0">
                <a:latin typeface="Times New Roman"/>
                <a:ea typeface="Lucida Grande"/>
                <a:cs typeface="Times New Roman"/>
              </a:rPr>
              <a:t>η</a:t>
            </a:r>
            <a:r>
              <a:rPr lang="en-US" sz="2200" baseline="30000" dirty="0">
                <a:latin typeface="Times New Roman"/>
                <a:cs typeface="Times New Roman"/>
              </a:rPr>
              <a:t>2</a:t>
            </a:r>
            <a:r>
              <a:rPr lang="en-US" sz="2200" dirty="0">
                <a:latin typeface="Times New Roman"/>
                <a:cs typeface="Times New Roman"/>
              </a:rPr>
              <a:t> = 0.39. While males 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 = 70</a:t>
            </a:r>
            <a:r>
              <a:rPr lang="en-US" sz="2200" i="1" dirty="0" smtClean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8.37) and females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70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8.65) who took Drug B had similar depressions scores, females who took Drug A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90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5.93) had higher depression scores than males who took Drug A (</a:t>
            </a:r>
            <a:r>
              <a:rPr lang="en-US" sz="2200" i="1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 = 50</a:t>
            </a:r>
            <a:r>
              <a:rPr lang="en-US" sz="2200" i="1" dirty="0">
                <a:latin typeface="Times New Roman"/>
                <a:cs typeface="Times New Roman"/>
              </a:rPr>
              <a:t>, </a:t>
            </a:r>
            <a:r>
              <a:rPr lang="en-US" sz="2200" dirty="0">
                <a:latin typeface="Times New Roman"/>
                <a:cs typeface="Times New Roman"/>
              </a:rPr>
              <a:t>SD</a:t>
            </a:r>
            <a:r>
              <a:rPr lang="en-US" sz="2200" i="1" dirty="0">
                <a:latin typeface="Times New Roman"/>
                <a:cs typeface="Times New Roman"/>
              </a:rPr>
              <a:t> = </a:t>
            </a:r>
            <a:r>
              <a:rPr lang="en-US" sz="2200" dirty="0">
                <a:latin typeface="Times New Roman"/>
                <a:cs typeface="Times New Roman"/>
              </a:rPr>
              <a:t>7.51). </a:t>
            </a:r>
          </a:p>
        </p:txBody>
      </p:sp>
    </p:spTree>
    <p:extLst>
      <p:ext uri="{BB962C8B-B14F-4D97-AF65-F5344CB8AC3E}">
        <p14:creationId xmlns:p14="http://schemas.microsoft.com/office/powerpoint/2010/main" val="8871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132"/>
            <a:ext cx="79248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venir Black"/>
                <a:ea typeface="+mj-ea"/>
                <a:cs typeface="Avenir Black"/>
              </a:rPr>
              <a:t>Analysis of Variance (ANOVA)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5731" y="1871128"/>
            <a:ext cx="8043333" cy="4525963"/>
          </a:xfrm>
        </p:spPr>
        <p:txBody>
          <a:bodyPr rtlCol="0">
            <a:normAutofit/>
          </a:bodyPr>
          <a:lstStyle/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dirty="0">
                <a:latin typeface="Avenir Book"/>
                <a:ea typeface="+mn-ea"/>
                <a:cs typeface="Avenir Book"/>
              </a:rPr>
              <a:t>Tests claims about mean differences between two </a:t>
            </a:r>
            <a:r>
              <a:rPr lang="en-US" i="1" dirty="0">
                <a:latin typeface="Avenir Book"/>
                <a:ea typeface="+mn-ea"/>
                <a:cs typeface="Avenir Book"/>
              </a:rPr>
              <a:t>or more </a:t>
            </a:r>
            <a:r>
              <a:rPr lang="en-US" dirty="0">
                <a:latin typeface="Avenir Book"/>
                <a:ea typeface="+mn-ea"/>
                <a:cs typeface="Avenir Book"/>
              </a:rPr>
              <a:t>populations by using two </a:t>
            </a:r>
            <a:r>
              <a:rPr lang="en-US" i="1" dirty="0">
                <a:latin typeface="Avenir Book"/>
                <a:ea typeface="+mn-ea"/>
                <a:cs typeface="Avenir Book"/>
              </a:rPr>
              <a:t>or more</a:t>
            </a:r>
            <a:r>
              <a:rPr lang="en-US" dirty="0">
                <a:latin typeface="Avenir Book"/>
                <a:ea typeface="+mn-ea"/>
                <a:cs typeface="Avenir Book"/>
              </a:rPr>
              <a:t> samples</a:t>
            </a:r>
          </a:p>
          <a:p>
            <a:pPr>
              <a:spcBef>
                <a:spcPts val="600"/>
              </a:spcBef>
              <a:spcAft>
                <a:spcPts val="3000"/>
              </a:spcAft>
              <a:defRPr/>
            </a:pPr>
            <a:r>
              <a:rPr lang="en-US" dirty="0">
                <a:latin typeface="Avenir Book"/>
                <a:ea typeface="+mn-ea"/>
                <a:cs typeface="Avenir Book"/>
              </a:rPr>
              <a:t>The tested hypothesis is very similar to the </a:t>
            </a:r>
            <a:r>
              <a:rPr lang="en-US" i="1" dirty="0">
                <a:latin typeface="Avenir Book"/>
                <a:ea typeface="+mn-ea"/>
                <a:cs typeface="Avenir Book"/>
              </a:rPr>
              <a:t>t</a:t>
            </a:r>
            <a:r>
              <a:rPr lang="en-US" dirty="0">
                <a:latin typeface="Avenir Book"/>
                <a:ea typeface="+mn-ea"/>
                <a:cs typeface="Avenir Book"/>
              </a:rPr>
              <a:t>-statistic, but now can be applied when we have more than two groups</a:t>
            </a:r>
          </a:p>
          <a:p>
            <a:pPr marL="182880" indent="-182880" eaLnBrk="1" fontAlgn="auto" hangingPunct="1">
              <a:spcAft>
                <a:spcPts val="300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5431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35467"/>
            <a:ext cx="8305800" cy="123613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Avenir Black"/>
                <a:ea typeface="+mj-ea"/>
                <a:cs typeface="Avenir Black"/>
              </a:rPr>
              <a:t>A Typical Example of a Situation Requiring ANOVA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423334" y="4723344"/>
            <a:ext cx="8229600" cy="1925638"/>
          </a:xfrm>
        </p:spPr>
        <p:txBody>
          <a:bodyPr>
            <a:normAutofit/>
          </a:bodyPr>
          <a:lstStyle/>
          <a:p>
            <a:pPr marL="342900" indent="-342900" eaLnBrk="1" hangingPunct="1"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2000" b="0" i="1" dirty="0">
                <a:latin typeface="Avenir Book"/>
                <a:ea typeface="MS PGothic" charset="0"/>
                <a:cs typeface="Avenir Book"/>
              </a:rPr>
              <a:t>t</a:t>
            </a:r>
            <a:r>
              <a:rPr lang="en-US" sz="2000" b="0" dirty="0">
                <a:latin typeface="Avenir Book"/>
                <a:ea typeface="MS PGothic" charset="0"/>
                <a:cs typeface="Avenir Book"/>
              </a:rPr>
              <a:t>-tests only allow the comparison of 2 means at a time</a:t>
            </a:r>
          </a:p>
          <a:p>
            <a:pPr marL="342900" indent="-342900" eaLnBrk="1" hangingPunct="1"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2000" b="0" dirty="0">
                <a:latin typeface="Avenir Book"/>
                <a:ea typeface="MS PGothic" charset="0"/>
                <a:cs typeface="Avenir Book"/>
              </a:rPr>
              <a:t>This would require 3 separate </a:t>
            </a:r>
            <a:r>
              <a:rPr lang="en-US" sz="2000" b="0" i="1" dirty="0">
                <a:latin typeface="Avenir Book"/>
                <a:ea typeface="MS PGothic" charset="0"/>
                <a:cs typeface="Avenir Book"/>
              </a:rPr>
              <a:t>t</a:t>
            </a:r>
            <a:r>
              <a:rPr lang="en-US" sz="2000" b="0" dirty="0">
                <a:latin typeface="Avenir Book"/>
                <a:ea typeface="MS PGothic" charset="0"/>
                <a:cs typeface="Avenir Book"/>
              </a:rPr>
              <a:t>-tests with 3 separate</a:t>
            </a:r>
            <a:r>
              <a:rPr lang="en-US" sz="2000" i="1" dirty="0">
                <a:latin typeface="Avenir Book"/>
                <a:ea typeface="MS PGothic" charset="0"/>
                <a:cs typeface="Avenir Book"/>
              </a:rPr>
              <a:t> 𝛼</a:t>
            </a:r>
            <a:r>
              <a:rPr lang="en-US" sz="2000" b="0" dirty="0">
                <a:latin typeface="Avenir Book"/>
                <a:ea typeface="MS PGothic" charset="0"/>
                <a:cs typeface="Avenir Book"/>
              </a:rPr>
              <a:t>-levels, which accumulate over a series of tests (increasing chances of type I error)</a:t>
            </a:r>
          </a:p>
          <a:p>
            <a:pPr marL="342900" indent="-342900" eaLnBrk="1" hangingPunct="1"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2000" b="0" dirty="0">
                <a:latin typeface="Avenir Book"/>
                <a:ea typeface="MS PGothic" charset="0"/>
                <a:cs typeface="Avenir Book"/>
              </a:rPr>
              <a:t>ANOVA allows the evaluation of all three means at once</a:t>
            </a:r>
          </a:p>
        </p:txBody>
      </p:sp>
      <p:pic>
        <p:nvPicPr>
          <p:cNvPr id="18436" name="Picture 4" descr="screenshot_1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t="1553" r="604" b="1553"/>
          <a:stretch>
            <a:fillRect/>
          </a:stretch>
        </p:blipFill>
        <p:spPr bwMode="auto">
          <a:xfrm>
            <a:off x="1682750" y="1581155"/>
            <a:ext cx="5713413" cy="29511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48514</TotalTime>
  <Words>2992</Words>
  <Application>Microsoft Office PowerPoint</Application>
  <PresentationFormat>On-screen Show (4:3)</PresentationFormat>
  <Paragraphs>456</Paragraphs>
  <Slides>78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MS PGothic</vt:lpstr>
      <vt:lpstr>MS PGothic</vt:lpstr>
      <vt:lpstr>Apple Gothic</vt:lpstr>
      <vt:lpstr>Arial</vt:lpstr>
      <vt:lpstr>Avenir Black</vt:lpstr>
      <vt:lpstr>Avenir Book</vt:lpstr>
      <vt:lpstr>Calibri</vt:lpstr>
      <vt:lpstr>Garamond</vt:lpstr>
      <vt:lpstr>Lucida Grande</vt:lpstr>
      <vt:lpstr>Times New Roman</vt:lpstr>
      <vt:lpstr>Wingdings</vt:lpstr>
      <vt:lpstr>Office Theme</vt:lpstr>
      <vt:lpstr>Equation</vt:lpstr>
      <vt:lpstr>PowerPoint Presentation</vt:lpstr>
      <vt:lpstr>Quasi-Experimental Designs</vt:lpstr>
      <vt:lpstr>Quasi-Experimental Designs</vt:lpstr>
      <vt:lpstr>What if you want to study multiple IVs? Or an IV with more than 2 levels?</vt:lpstr>
      <vt:lpstr>Increasing the # of Levels of an IV</vt:lpstr>
      <vt:lpstr>Is “academic frustration” related to major?</vt:lpstr>
      <vt:lpstr>PowerPoint Presentation</vt:lpstr>
      <vt:lpstr>Analysis of Variance (ANOVA)</vt:lpstr>
      <vt:lpstr>A Typical Example of a Situation Requiring ANOVA</vt:lpstr>
      <vt:lpstr>PowerPoint Presentation</vt:lpstr>
      <vt:lpstr>Terminology in ANOVA</vt:lpstr>
      <vt:lpstr>Statistical Hypotheses for ANOVA</vt:lpstr>
      <vt:lpstr>Statistical Hypotheses for ANOVA</vt:lpstr>
      <vt:lpstr>PowerPoint Presentation</vt:lpstr>
      <vt:lpstr>Why Variance vs. Mean Differences?</vt:lpstr>
      <vt:lpstr>The Logic of ANOVA</vt:lpstr>
      <vt:lpstr>ANOVA: The F-test</vt:lpstr>
      <vt:lpstr>PowerPoint Presentation</vt:lpstr>
      <vt:lpstr>ANOVA: The F-test</vt:lpstr>
      <vt:lpstr>PowerPoint Presentation</vt:lpstr>
      <vt:lpstr>State your hypotheses and set alpha</vt:lpstr>
      <vt:lpstr>Steps in ANOVA</vt:lpstr>
      <vt:lpstr>Make a Decision Regarding H0</vt:lpstr>
      <vt:lpstr>ANOVA for different designs</vt:lpstr>
      <vt:lpstr>ANOVAs for different designs</vt:lpstr>
      <vt:lpstr>Research designs with two-factors</vt:lpstr>
      <vt:lpstr>A Two-Factor Research Study </vt:lpstr>
      <vt:lpstr>PowerPoint Presentation</vt:lpstr>
      <vt:lpstr>What does the factorial ANOVA do?</vt:lpstr>
      <vt:lpstr>Main effects and interactions</vt:lpstr>
      <vt:lpstr>Interpretation of Factorial Designs</vt:lpstr>
      <vt:lpstr>What means are we evaluating?</vt:lpstr>
      <vt:lpstr>Why are interactions important?</vt:lpstr>
      <vt:lpstr>Measuring interactions</vt:lpstr>
      <vt:lpstr>Graphical Illustrations of an Interaction</vt:lpstr>
      <vt:lpstr>PowerPoint Presentation</vt:lpstr>
      <vt:lpstr>Interactions and Moderator Variables</vt:lpstr>
      <vt:lpstr>Interactions and Moderator Variables</vt:lpstr>
      <vt:lpstr>When there is no interaction:</vt:lpstr>
      <vt:lpstr>Some additional experimental design possibilities:</vt:lpstr>
      <vt:lpstr>Cross-Sectional Design</vt:lpstr>
      <vt:lpstr>Cross-Sectional Design</vt:lpstr>
      <vt:lpstr>Longitudinal Design</vt:lpstr>
      <vt:lpstr>Longitudinal Design</vt:lpstr>
      <vt:lpstr>Cross-Sequential Design</vt:lpstr>
      <vt:lpstr>Cross-Sequential Design</vt:lpstr>
      <vt:lpstr>PowerPoint Presentation</vt:lpstr>
      <vt:lpstr>Running and Writing up ANOVAs with one IV (with 3 or more levels)</vt:lpstr>
      <vt:lpstr>PowerPoint Presentation</vt:lpstr>
      <vt:lpstr>PowerPoint Presentation</vt:lpstr>
      <vt:lpstr>PowerPoint Presentation</vt:lpstr>
      <vt:lpstr>PowerPoint Presentation</vt:lpstr>
      <vt:lpstr>Post Hoc Tests</vt:lpstr>
      <vt:lpstr>Post Hoc Tests</vt:lpstr>
      <vt:lpstr>Effect Size for ANOVA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up the Analysis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Plotting the Data</vt:lpstr>
      <vt:lpstr>Running &amp; Writing up anovas with more than one IV</vt:lpstr>
      <vt:lpstr>PowerPoint Presentation</vt:lpstr>
      <vt:lpstr>PowerPoint Presentation</vt:lpstr>
      <vt:lpstr>PowerPoint Presentation</vt:lpstr>
      <vt:lpstr>Writing up the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Kaori Kubo Germano</dc:creator>
  <cp:lastModifiedBy>Hess, Yanine</cp:lastModifiedBy>
  <cp:revision>876</cp:revision>
  <cp:lastPrinted>2012-08-30T22:57:27Z</cp:lastPrinted>
  <dcterms:created xsi:type="dcterms:W3CDTF">2017-01-13T16:21:40Z</dcterms:created>
  <dcterms:modified xsi:type="dcterms:W3CDTF">2023-10-16T15:56:10Z</dcterms:modified>
</cp:coreProperties>
</file>